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5"/>
  </p:notesMasterIdLst>
  <p:handoutMasterIdLst>
    <p:handoutMasterId r:id="rId26"/>
  </p:handoutMasterIdLst>
  <p:sldIdLst>
    <p:sldId id="272" r:id="rId3"/>
    <p:sldId id="256" r:id="rId4"/>
    <p:sldId id="278" r:id="rId5"/>
    <p:sldId id="259" r:id="rId6"/>
    <p:sldId id="293" r:id="rId7"/>
    <p:sldId id="294" r:id="rId8"/>
    <p:sldId id="258" r:id="rId9"/>
    <p:sldId id="260" r:id="rId10"/>
    <p:sldId id="261" r:id="rId11"/>
    <p:sldId id="284" r:id="rId12"/>
    <p:sldId id="281" r:id="rId13"/>
    <p:sldId id="288" r:id="rId14"/>
    <p:sldId id="289" r:id="rId15"/>
    <p:sldId id="291" r:id="rId16"/>
    <p:sldId id="285" r:id="rId17"/>
    <p:sldId id="286" r:id="rId18"/>
    <p:sldId id="287" r:id="rId19"/>
    <p:sldId id="296" r:id="rId20"/>
    <p:sldId id="292" r:id="rId21"/>
    <p:sldId id="290" r:id="rId22"/>
    <p:sldId id="295" r:id="rId23"/>
    <p:sldId id="274" r:id="rId24"/>
  </p:sldIdLst>
  <p:sldSz cx="9144000" cy="6858000" type="screen4x3"/>
  <p:notesSz cx="6858000" cy="9144000"/>
  <p:embeddedFontLst>
    <p:embeddedFont>
      <p:font typeface="文星标宋" panose="02010609000101010101" charset="-122"/>
      <p:regular r:id="rId30"/>
    </p:embeddedFont>
    <p:embeddedFont>
      <p:font typeface="华文楷体" panose="02010600040101010101" charset="-122"/>
      <p:regular r:id="rId31"/>
    </p:embeddedFont>
    <p:embeddedFont>
      <p:font typeface="华文新魏" panose="02010800040101010101" charset="-122"/>
      <p:regular r:id="rId32"/>
    </p:embeddedFont>
    <p:embeddedFont>
      <p:font typeface="黑体" panose="02010609060101010101" charset="-122"/>
      <p:regular r:id="rId33"/>
    </p:embeddedFont>
    <p:embeddedFont>
      <p:font typeface="仿宋_GB2312" panose="02010609030101010101" charset="-122"/>
      <p:regular r:id="rId34"/>
    </p:embeddedFont>
    <p:embeddedFont>
      <p:font typeface="汉仪魏碑简" panose="02010609000101010101" charset="-122"/>
      <p:regular r:id="rId35"/>
    </p:embeddedFont>
    <p:embeddedFont>
      <p:font typeface="Calibri" panose="020F0502020204030204" charset="0"/>
      <p:regular r:id="rId36"/>
      <p:bold r:id="rId37"/>
      <p:italic r:id="rId38"/>
      <p:boldItalic r:id="rId39"/>
    </p:embeddedFont>
  </p:embeddedFontLst>
  <p:defaultTex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330" userDrawn="1">
          <p15:clr>
            <a:srgbClr val="A4A3A4"/>
          </p15:clr>
        </p15:guide>
        <p15:guide id="2" pos="284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182FF"/>
    <a:srgbClr val="2751CB"/>
    <a:srgbClr val="1483FC"/>
    <a:srgbClr val="0082CA"/>
    <a:srgbClr val="00B6D4"/>
    <a:srgbClr val="04A8DA"/>
    <a:srgbClr val="7CE1E5"/>
    <a:srgbClr val="039FD6"/>
    <a:srgbClr val="0072BF"/>
    <a:srgbClr val="C6D7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howGuides="1">
      <p:cViewPr varScale="1">
        <p:scale>
          <a:sx n="102" d="100"/>
          <a:sy n="102" d="100"/>
        </p:scale>
        <p:origin x="1806" y="96"/>
      </p:cViewPr>
      <p:guideLst>
        <p:guide orient="horz" pos="2330"/>
        <p:guide pos="2844"/>
      </p:guideLst>
    </p:cSldViewPr>
  </p:slideViewPr>
  <p:notesTextViewPr>
    <p:cViewPr>
      <p:scale>
        <a:sx n="1" d="1"/>
        <a:sy n="1" d="1"/>
      </p:scale>
      <p:origin x="0" y="0"/>
    </p:cViewPr>
  </p:notesTextViewPr>
  <p:gridSpacing cx="72000" cy="720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9" Type="http://schemas.openxmlformats.org/officeDocument/2006/relationships/font" Target="fonts/font10.fntdata"/><Relationship Id="rId38" Type="http://schemas.openxmlformats.org/officeDocument/2006/relationships/font" Target="fonts/font9.fntdata"/><Relationship Id="rId37" Type="http://schemas.openxmlformats.org/officeDocument/2006/relationships/font" Target="fonts/font8.fntdata"/><Relationship Id="rId36" Type="http://schemas.openxmlformats.org/officeDocument/2006/relationships/font" Target="fonts/font7.fntdata"/><Relationship Id="rId35" Type="http://schemas.openxmlformats.org/officeDocument/2006/relationships/font" Target="fonts/font6.fntdata"/><Relationship Id="rId34" Type="http://schemas.openxmlformats.org/officeDocument/2006/relationships/font" Target="fonts/font5.fntdata"/><Relationship Id="rId33" Type="http://schemas.openxmlformats.org/officeDocument/2006/relationships/font" Target="fonts/font4.fntdata"/><Relationship Id="rId32" Type="http://schemas.openxmlformats.org/officeDocument/2006/relationships/font" Target="fonts/font3.fntdata"/><Relationship Id="rId31" Type="http://schemas.openxmlformats.org/officeDocument/2006/relationships/font" Target="fonts/font2.fntdata"/><Relationship Id="rId30" Type="http://schemas.openxmlformats.org/officeDocument/2006/relationships/font" Target="fonts/font1.fntdata"/><Relationship Id="rId3" Type="http://schemas.openxmlformats.org/officeDocument/2006/relationships/slide" Target="slides/slide1.xml"/><Relationship Id="rId29" Type="http://schemas.openxmlformats.org/officeDocument/2006/relationships/tableStyles" Target="tableStyles.xml"/><Relationship Id="rId28" Type="http://schemas.openxmlformats.org/officeDocument/2006/relationships/viewProps" Target="viewProps.xml"/><Relationship Id="rId27" Type="http://schemas.openxmlformats.org/officeDocument/2006/relationships/presProps" Target="presProps.xml"/><Relationship Id="rId26" Type="http://schemas.openxmlformats.org/officeDocument/2006/relationships/handoutMaster" Target="handoutMasters/handoutMaster1.xml"/><Relationship Id="rId25" Type="http://schemas.openxmlformats.org/officeDocument/2006/relationships/notesMaster" Target="notesMasters/notesMaster1.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4500"/>
            </a:lvl1pPr>
          </a:lstStyle>
          <a:p>
            <a:pPr fontAlgn="base"/>
            <a:r>
              <a:rPr lang="zh-CN" altLang="en-US" strike="noStrike" noProof="1"/>
              <a:t>单击此处编辑母版标题样式</a:t>
            </a:r>
            <a:endParaRPr lang="zh-CN" altLang="en-US" strike="noStrike" noProof="1"/>
          </a:p>
        </p:txBody>
      </p:sp>
      <p:sp>
        <p:nvSpPr>
          <p:cNvPr id="3" name="副标题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fontAlgn="base"/>
            <a:r>
              <a:rPr lang="zh-CN" altLang="en-US" strike="noStrike" noProof="1"/>
              <a:t>单击此处编辑母版副标题样式</a:t>
            </a:r>
            <a:endParaRPr lang="zh-CN" altLang="en-US" strike="noStrike" noProof="1"/>
          </a:p>
        </p:txBody>
      </p:sp>
      <p:sp>
        <p:nvSpPr>
          <p:cNvPr id="4" name="日期占位符 3"/>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5" name="页脚占位符 4"/>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4" name="日期占位符 3"/>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5" name="页脚占位符 4"/>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pPr fontAlgn="base"/>
            <a:r>
              <a:rPr lang="zh-CN" altLang="en-US" strike="noStrike" noProof="1"/>
              <a:t>单击此处编辑母版标题样式</a:t>
            </a:r>
            <a:endParaRPr lang="zh-CN" altLang="en-US" strike="noStrike" noProof="1"/>
          </a:p>
        </p:txBody>
      </p:sp>
      <p:sp>
        <p:nvSpPr>
          <p:cNvPr id="3" name="竖排文字占位符 2"/>
          <p:cNvSpPr>
            <a:spLocks noGrp="1"/>
          </p:cNvSpPr>
          <p:nvPr>
            <p:ph type="body" orient="vert" idx="1"/>
          </p:nvPr>
        </p:nvSpPr>
        <p:spPr>
          <a:xfrm>
            <a:off x="457200" y="274638"/>
            <a:ext cx="6052930" cy="5851525"/>
          </a:xfrm>
        </p:spPr>
        <p:txBody>
          <a:bodyPr vert="eaVert"/>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4" name="日期占位符 3"/>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5" name="页脚占位符 4"/>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4" name="日期占位符 3"/>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5" name="页脚占位符 4"/>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4500"/>
            </a:lvl1pPr>
          </a:lstStyle>
          <a:p>
            <a:pPr fontAlgn="base"/>
            <a:r>
              <a:rPr lang="zh-CN" altLang="en-US" strike="noStrike" noProof="1"/>
              <a:t>单击此处编辑母版标题样式</a:t>
            </a:r>
            <a:endParaRPr lang="zh-CN" altLang="en-US" strike="noStrike" noProof="1"/>
          </a:p>
        </p:txBody>
      </p:sp>
      <p:sp>
        <p:nvSpPr>
          <p:cNvPr id="3" name="文本占位符 2"/>
          <p:cNvSpPr>
            <a:spLocks noGrp="1"/>
          </p:cNvSpPr>
          <p:nvPr>
            <p:ph type="body" idx="1"/>
          </p:nvPr>
        </p:nvSpPr>
        <p:spPr>
          <a:xfrm>
            <a:off x="623888" y="4589463"/>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fontAlgn="base"/>
            <a:r>
              <a:rPr lang="zh-CN" altLang="en-US" strike="noStrike" noProof="1"/>
              <a:t>单击此处编辑母版文本样式</a:t>
            </a:r>
            <a:endParaRPr lang="zh-CN" altLang="en-US" strike="noStrike" noProof="1"/>
          </a:p>
        </p:txBody>
      </p:sp>
      <p:sp>
        <p:nvSpPr>
          <p:cNvPr id="4" name="日期占位符 3"/>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5" name="页脚占位符 4"/>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endParaRPr lang="zh-CN" altLang="en-US" strike="noStrike" noProof="1"/>
          </a:p>
        </p:txBody>
      </p:sp>
      <p:sp>
        <p:nvSpPr>
          <p:cNvPr id="3" name="内容占位符 2"/>
          <p:cNvSpPr>
            <a:spLocks noGrp="1"/>
          </p:cNvSpPr>
          <p:nvPr>
            <p:ph sz="half" idx="1"/>
          </p:nvPr>
        </p:nvSpPr>
        <p:spPr>
          <a:xfrm>
            <a:off x="457200" y="1600200"/>
            <a:ext cx="4032504" cy="4525963"/>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4" name="内容占位符 3"/>
          <p:cNvSpPr>
            <a:spLocks noGrp="1"/>
          </p:cNvSpPr>
          <p:nvPr>
            <p:ph sz="half" idx="2"/>
          </p:nvPr>
        </p:nvSpPr>
        <p:spPr>
          <a:xfrm>
            <a:off x="4654296" y="1600200"/>
            <a:ext cx="4032504" cy="4525963"/>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5" name="日期占位符 4"/>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6" name="页脚占位符 5"/>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5"/>
            <a:ext cx="7886700" cy="1325563"/>
          </a:xfrm>
        </p:spPr>
        <p:txBody>
          <a:bodyPr/>
          <a:lstStyle/>
          <a:p>
            <a:pPr fontAlgn="base"/>
            <a:r>
              <a:rPr lang="zh-CN" altLang="en-US" strike="noStrike" noProof="1"/>
              <a:t>单击此处编辑母版标题样式</a:t>
            </a:r>
            <a:endParaRPr lang="zh-CN" altLang="en-US" strike="noStrike" noProof="1"/>
          </a:p>
        </p:txBody>
      </p:sp>
      <p:sp>
        <p:nvSpPr>
          <p:cNvPr id="3" name="文本占位符 2"/>
          <p:cNvSpPr>
            <a:spLocks noGrp="1"/>
          </p:cNvSpPr>
          <p:nvPr>
            <p:ph type="body" idx="1"/>
          </p:nvPr>
        </p:nvSpPr>
        <p:spPr>
          <a:xfrm>
            <a:off x="890081" y="1778438"/>
            <a:ext cx="3655181"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fontAlgn="base"/>
            <a:r>
              <a:rPr lang="zh-CN" altLang="en-US" strike="noStrike" noProof="1"/>
              <a:t>单击此处编辑母版文本样式</a:t>
            </a:r>
            <a:endParaRPr lang="zh-CN" altLang="en-US" strike="noStrike" noProof="1"/>
          </a:p>
        </p:txBody>
      </p:sp>
      <p:sp>
        <p:nvSpPr>
          <p:cNvPr id="4" name="内容占位符 3"/>
          <p:cNvSpPr>
            <a:spLocks noGrp="1"/>
          </p:cNvSpPr>
          <p:nvPr>
            <p:ph sz="half" idx="2"/>
          </p:nvPr>
        </p:nvSpPr>
        <p:spPr>
          <a:xfrm>
            <a:off x="890081" y="2665379"/>
            <a:ext cx="3655181" cy="3524284"/>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5" name="文本占位符 4"/>
          <p:cNvSpPr>
            <a:spLocks noGrp="1"/>
          </p:cNvSpPr>
          <p:nvPr>
            <p:ph type="body" sz="quarter" idx="3"/>
          </p:nvPr>
        </p:nvSpPr>
        <p:spPr>
          <a:xfrm>
            <a:off x="4692704" y="1778438"/>
            <a:ext cx="3673182"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fontAlgn="base"/>
            <a:r>
              <a:rPr lang="zh-CN" altLang="en-US" strike="noStrike" noProof="1"/>
              <a:t>单击此处编辑母版文本样式</a:t>
            </a:r>
            <a:endParaRPr lang="zh-CN" altLang="en-US" strike="noStrike" noProof="1"/>
          </a:p>
        </p:txBody>
      </p:sp>
      <p:sp>
        <p:nvSpPr>
          <p:cNvPr id="6" name="内容占位符 5"/>
          <p:cNvSpPr>
            <a:spLocks noGrp="1"/>
          </p:cNvSpPr>
          <p:nvPr>
            <p:ph sz="quarter" idx="4"/>
          </p:nvPr>
        </p:nvSpPr>
        <p:spPr>
          <a:xfrm>
            <a:off x="4692704" y="2665379"/>
            <a:ext cx="3673182" cy="3524284"/>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7" name="日期占位符 6"/>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8" name="页脚占位符 7"/>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9" name="灯片编号占位符 8"/>
          <p:cNvSpPr>
            <a:spLocks noGrp="1"/>
          </p:cNvSpPr>
          <p:nvPr>
            <p:ph type="sldNum" sz="quarter" idx="12"/>
          </p:nvPr>
        </p:nvSpPr>
        <p:spPr/>
        <p:txBody>
          <a:bodyPr/>
          <a:lstStyle/>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endParaRPr lang="zh-CN" altLang="en-US" strike="noStrike" noProof="1"/>
          </a:p>
        </p:txBody>
      </p:sp>
      <p:sp>
        <p:nvSpPr>
          <p:cNvPr id="3" name="日期占位符 2"/>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4" name="页脚占位符 3"/>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5" name="灯片编号占位符 4"/>
          <p:cNvSpPr>
            <a:spLocks noGrp="1"/>
          </p:cNvSpPr>
          <p:nvPr>
            <p:ph type="sldNum" sz="quarter" idx="12"/>
          </p:nvPr>
        </p:nvSpPr>
        <p:spPr/>
        <p:txBody>
          <a:bodyPr/>
          <a:lstStyle/>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3" name="页脚占位符 2"/>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4" name="灯片编号占位符 3"/>
          <p:cNvSpPr>
            <a:spLocks noGrp="1"/>
          </p:cNvSpPr>
          <p:nvPr>
            <p:ph type="sldNum" sz="quarter" idx="12"/>
          </p:nvPr>
        </p:nvSpPr>
        <p:spPr/>
        <p:txBody>
          <a:bodyPr/>
          <a:lstStyle/>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pPr fontAlgn="base"/>
            <a:r>
              <a:rPr lang="zh-CN" altLang="en-US" strike="noStrike" noProof="1"/>
              <a:t>单击此处编辑母版标题样式</a:t>
            </a:r>
            <a:endParaRPr lang="zh-CN" altLang="en-US" strike="noStrike" noProof="1"/>
          </a:p>
        </p:txBody>
      </p:sp>
      <p:sp>
        <p:nvSpPr>
          <p:cNvPr id="3" name="内容占位符 2"/>
          <p:cNvSpPr>
            <a:spLocks noGrp="1"/>
          </p:cNvSpPr>
          <p:nvPr>
            <p:ph idx="1"/>
          </p:nvPr>
        </p:nvSpPr>
        <p:spPr>
          <a:xfrm>
            <a:off x="3887391" y="987425"/>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lang="zh-CN" altLang="en-US" strike="noStrike" noProof="1"/>
              <a:t>单击此处编辑母版文本样式</a:t>
            </a:r>
            <a:endParaRPr lang="zh-CN" altLang="en-US" strike="noStrike" noProof="1"/>
          </a:p>
        </p:txBody>
      </p:sp>
      <p:sp>
        <p:nvSpPr>
          <p:cNvPr id="5" name="日期占位符 4"/>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6" name="页脚占位符 5"/>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3124012" cy="1600200"/>
          </a:xfrm>
        </p:spPr>
        <p:txBody>
          <a:bodyPr anchor="b"/>
          <a:lstStyle>
            <a:lvl1pPr>
              <a:defRPr sz="2400"/>
            </a:lvl1pPr>
          </a:lstStyle>
          <a:p>
            <a:pPr fontAlgn="base"/>
            <a:r>
              <a:rPr lang="zh-CN" altLang="en-US" strike="noStrike" noProof="1"/>
              <a:t>单击此处编辑母版标题样式</a:t>
            </a:r>
            <a:endParaRPr lang="zh-CN" altLang="en-US" strike="noStrike" noProof="1"/>
          </a:p>
        </p:txBody>
      </p:sp>
      <p:sp>
        <p:nvSpPr>
          <p:cNvPr id="3" name="图片占位符 2"/>
          <p:cNvSpPr>
            <a:spLocks noGrp="1"/>
          </p:cNvSpPr>
          <p:nvPr>
            <p:ph type="pic" idx="1"/>
          </p:nvPr>
        </p:nvSpPr>
        <p:spPr>
          <a:xfrm>
            <a:off x="3887391" y="457201"/>
            <a:ext cx="4629150" cy="540385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fontAlgn="base"/>
            <a:endParaRPr lang="zh-CN" altLang="en-US" strike="noStrike" noProof="1"/>
          </a:p>
        </p:txBody>
      </p:sp>
      <p:sp>
        <p:nvSpPr>
          <p:cNvPr id="4" name="文本占位符 3"/>
          <p:cNvSpPr>
            <a:spLocks noGrp="1"/>
          </p:cNvSpPr>
          <p:nvPr>
            <p:ph type="body" sz="half" idx="2"/>
          </p:nvPr>
        </p:nvSpPr>
        <p:spPr>
          <a:xfrm>
            <a:off x="629841" y="2057400"/>
            <a:ext cx="3124012" cy="3811588"/>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fontAlgn="base"/>
            <a:r>
              <a:rPr lang="zh-CN" altLang="en-US" strike="noStrike" noProof="1"/>
              <a:t>单击此处编辑母版文本样式</a:t>
            </a:r>
            <a:endParaRPr lang="zh-CN" altLang="en-US" strike="noStrike" noProof="1"/>
          </a:p>
        </p:txBody>
      </p:sp>
      <p:sp>
        <p:nvSpPr>
          <p:cNvPr id="5" name="日期占位符 4"/>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6" name="页脚占位符 5"/>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标题 1025"/>
          <p:cNvSpPr>
            <a:spLocks noGrp="1"/>
          </p:cNvSpPr>
          <p:nvPr>
            <p:ph type="title"/>
          </p:nvPr>
        </p:nvSpPr>
        <p:spPr>
          <a:xfrm>
            <a:off x="457200" y="274638"/>
            <a:ext cx="8229600" cy="1143000"/>
          </a:xfrm>
          <a:prstGeom prst="rect">
            <a:avLst/>
          </a:prstGeom>
          <a:noFill/>
          <a:ln w="9525">
            <a:noFill/>
          </a:ln>
        </p:spPr>
        <p:txBody>
          <a:bodyPr anchor="ctr" anchorCtr="0"/>
          <a:lstStyle/>
          <a:p>
            <a:pPr lvl="0"/>
            <a:r>
              <a:rPr lang="zh-CN" altLang="en-US"/>
              <a:t>单击此处编辑母版标题样式</a:t>
            </a:r>
            <a:endParaRPr lang="zh-CN" altLang="en-US"/>
          </a:p>
        </p:txBody>
      </p:sp>
      <p:sp>
        <p:nvSpPr>
          <p:cNvPr id="1027" name="文本占位符 1026"/>
          <p:cNvSpPr>
            <a:spLocks noGrp="1"/>
          </p:cNvSpPr>
          <p:nvPr>
            <p:ph type="body"/>
          </p:nvPr>
        </p:nvSpPr>
        <p:spPr>
          <a:xfrm>
            <a:off x="457200" y="1600200"/>
            <a:ext cx="8229600" cy="4525963"/>
          </a:xfrm>
          <a:prstGeom prst="rect">
            <a:avLst/>
          </a:prstGeom>
          <a:noFill/>
          <a:ln w="9525">
            <a:noFill/>
          </a:ln>
        </p:spPr>
        <p:txBody>
          <a:bodyPr anchor="t" anchorCtr="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28" name="日期占位符 1027"/>
          <p:cNvSpPr>
            <a:spLocks noGrp="1"/>
          </p:cNvSpPr>
          <p:nvPr>
            <p:ph type="dt" sz="half" idx="2"/>
          </p:nvPr>
        </p:nvSpPr>
        <p:spPr>
          <a:xfrm>
            <a:off x="457200" y="6245225"/>
            <a:ext cx="2133600" cy="476250"/>
          </a:xfrm>
          <a:prstGeom prst="rect">
            <a:avLst/>
          </a:prstGeom>
          <a:noFill/>
          <a:ln w="9525">
            <a:noFill/>
          </a:ln>
        </p:spPr>
        <p:txBody>
          <a:bodyPr/>
          <a:lstStyle>
            <a:lvl1pPr>
              <a:defRPr sz="1400"/>
            </a:lvl1pPr>
          </a:lstStyle>
          <a:p>
            <a:pPr lvl="0" fontAlgn="base"/>
            <a:endParaRPr lang="zh-CN" altLang="en-US" strike="noStrike" noProof="1">
              <a:latin typeface="Arial" panose="020B0604020202020204" pitchFamily="34" charset="0"/>
            </a:endParaRPr>
          </a:p>
        </p:txBody>
      </p:sp>
      <p:sp>
        <p:nvSpPr>
          <p:cNvPr id="1029" name="页脚占位符 1028"/>
          <p:cNvSpPr>
            <a:spLocks noGrp="1"/>
          </p:cNvSpPr>
          <p:nvPr>
            <p:ph type="ftr" sz="quarter" idx="3"/>
          </p:nvPr>
        </p:nvSpPr>
        <p:spPr>
          <a:xfrm>
            <a:off x="3124200" y="6245225"/>
            <a:ext cx="2895600" cy="476250"/>
          </a:xfrm>
          <a:prstGeom prst="rect">
            <a:avLst/>
          </a:prstGeom>
          <a:noFill/>
          <a:ln w="9525">
            <a:noFill/>
          </a:ln>
        </p:spPr>
        <p:txBody>
          <a:bodyPr/>
          <a:lstStyle>
            <a:lvl1pPr algn="ctr">
              <a:defRPr sz="1400"/>
            </a:lvl1pPr>
          </a:lstStyle>
          <a:p>
            <a:pPr lvl="0" fontAlgn="base"/>
            <a:endParaRPr lang="zh-CN" altLang="en-US" strike="noStrike" noProof="1">
              <a:latin typeface="Arial" panose="020B0604020202020204" pitchFamily="34" charset="0"/>
            </a:endParaRPr>
          </a:p>
        </p:txBody>
      </p:sp>
      <p:sp>
        <p:nvSpPr>
          <p:cNvPr id="1030" name="灯片编号占位符 1029"/>
          <p:cNvSpPr>
            <a:spLocks noGrp="1"/>
          </p:cNvSpPr>
          <p:nvPr>
            <p:ph type="sldNum" sz="quarter" idx="4"/>
          </p:nvPr>
        </p:nvSpPr>
        <p:spPr>
          <a:xfrm>
            <a:off x="6553200" y="6245225"/>
            <a:ext cx="2133600" cy="476250"/>
          </a:xfrm>
          <a:prstGeom prst="rect">
            <a:avLst/>
          </a:prstGeom>
          <a:noFill/>
          <a:ln w="9525">
            <a:noFill/>
          </a:ln>
        </p:spPr>
        <p:txBody>
          <a:bodyPr/>
          <a:lstStyle>
            <a:lvl1pPr algn="r">
              <a:defRPr sz="1400"/>
            </a:lvl1pPr>
          </a:lstStyle>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pic>
        <p:nvPicPr>
          <p:cNvPr id="2" name="图片 1" descr="主题"/>
          <p:cNvPicPr>
            <a:picLocks noChangeAspect="1"/>
          </p:cNvPicPr>
          <p:nvPr userDrawn="1"/>
        </p:nvPicPr>
        <p:blipFill>
          <a:blip r:embed="rId12"/>
          <a:stretch>
            <a:fillRect/>
          </a:stretch>
        </p:blipFill>
        <p:spPr>
          <a:xfrm>
            <a:off x="107950" y="116840"/>
            <a:ext cx="1726565" cy="74612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25.jpeg"/><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tags" Target="../tags/tag10.xml"/></Relationships>
</file>

<file path=ppt/slides/_rels/slide11.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29.jpeg"/><Relationship Id="rId4" Type="http://schemas.openxmlformats.org/officeDocument/2006/relationships/image" Target="../media/image28.jpeg"/><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tags" Target="../tags/tag11.xml"/></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32.jpeg"/><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tags" Target="../tags/tag12.xml"/></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tags" Target="../tags/tag13.xml"/></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37.jpeg"/><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tags" Target="../tags/tag14.xml"/></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tags" Target="../tags/tag15.xml"/></Relationships>
</file>

<file path=ppt/slides/_rels/slide16.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42.png"/><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tags" Target="../tags/tag16.xml"/></Relationships>
</file>

<file path=ppt/slides/_rels/slide17.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45.png"/><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tags" Target="../tags/tag17.xml"/></Relationships>
</file>

<file path=ppt/slides/_rels/slide18.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tags" Target="../tags/tag18.xml"/></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tags" Target="../tags/tag19.xml"/></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tags" Target="../tags/tag20.xml"/></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tags" Target="../tags/tag21.xml"/></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image" Target="../media/image60.pn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tags" Target="../tags/tag2.xml"/></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tags" Target="../tags/tag3.xml"/></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image" Target="../media/image13.png"/><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tags" Target="../tags/tag5.xml"/><Relationship Id="rId1" Type="http://schemas.openxmlformats.org/officeDocument/2006/relationships/tags" Target="../tags/tag4.xml"/></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6.jpeg"/><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tags" Target="../tags/tag6.xml"/></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tags" Target="../tags/tag7.xml"/></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tags" Target="../tags/tag8.xml"/></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tags" Target="../tags/tag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1043940" y="1556385"/>
            <a:ext cx="7141210" cy="959485"/>
          </a:xfrm>
        </p:spPr>
        <p:txBody>
          <a:bodyPr/>
          <a:lstStyle/>
          <a:p>
            <a:r>
              <a:rPr lang="zh-CN" altLang="en-US" sz="4800" dirty="0">
                <a:solidFill>
                  <a:schemeClr val="tx1"/>
                </a:solidFill>
                <a:latin typeface="文星标宋" panose="02010609000101010101" charset="-122"/>
                <a:ea typeface="文星标宋" panose="02010609000101010101" charset="-122"/>
                <a:cs typeface="文星标宋" panose="02010609000101010101" charset="-122"/>
              </a:rPr>
              <a:t>青州市重点企业技术需求</a:t>
            </a:r>
            <a:endParaRPr lang="zh-CN" altLang="en-US" sz="4800" dirty="0">
              <a:solidFill>
                <a:schemeClr val="tx1"/>
              </a:solidFill>
              <a:latin typeface="文星标宋" panose="02010609000101010101" charset="-122"/>
              <a:ea typeface="文星标宋" panose="02010609000101010101" charset="-122"/>
              <a:cs typeface="文星标宋" panose="02010609000101010101" charset="-122"/>
            </a:endParaRPr>
          </a:p>
        </p:txBody>
      </p:sp>
      <p:sp>
        <p:nvSpPr>
          <p:cNvPr id="3" name="副标题 2"/>
          <p:cNvSpPr>
            <a:spLocks noGrp="1"/>
          </p:cNvSpPr>
          <p:nvPr>
            <p:ph type="subTitle" idx="1"/>
          </p:nvPr>
        </p:nvSpPr>
        <p:spPr>
          <a:xfrm>
            <a:off x="1188085" y="2636520"/>
            <a:ext cx="6858000" cy="346710"/>
          </a:xfrm>
        </p:spPr>
        <p:txBody>
          <a:bodyPr/>
          <a:lstStyle/>
          <a:p>
            <a:r>
              <a:rPr lang="zh-CN" altLang="en-US" sz="2000" b="1">
                <a:solidFill>
                  <a:schemeClr val="tx1"/>
                </a:solidFill>
                <a:effectLst>
                  <a:outerShdw blurRad="38100" dist="19050" dir="2700000" algn="tl" rotWithShape="0">
                    <a:schemeClr val="dk1">
                      <a:alpha val="40000"/>
                    </a:schemeClr>
                  </a:outerShdw>
                </a:effectLst>
                <a:latin typeface="华文楷体" panose="02010600040101010101" charset="-122"/>
                <a:ea typeface="华文楷体" panose="02010600040101010101" charset="-122"/>
                <a:cs typeface="华文楷体" panose="02010600040101010101" charset="-122"/>
              </a:rPr>
              <a:t>成果赋能</a:t>
            </a:r>
            <a:r>
              <a:rPr lang="en-US" altLang="zh-CN" sz="2000" b="1">
                <a:solidFill>
                  <a:schemeClr val="tx1"/>
                </a:solidFill>
                <a:effectLst>
                  <a:outerShdw blurRad="38100" dist="19050" dir="2700000" algn="tl" rotWithShape="0">
                    <a:schemeClr val="dk1">
                      <a:alpha val="40000"/>
                    </a:schemeClr>
                  </a:outerShdw>
                </a:effectLst>
                <a:latin typeface="华文楷体" panose="02010600040101010101" charset="-122"/>
                <a:ea typeface="华文楷体" panose="02010600040101010101" charset="-122"/>
                <a:cs typeface="华文楷体" panose="02010600040101010101" charset="-122"/>
              </a:rPr>
              <a:t>·</a:t>
            </a:r>
            <a:r>
              <a:rPr lang="zh-CN" altLang="en-US" sz="2000" b="1">
                <a:solidFill>
                  <a:schemeClr val="tx1"/>
                </a:solidFill>
                <a:effectLst>
                  <a:outerShdw blurRad="38100" dist="19050" dir="2700000" algn="tl" rotWithShape="0">
                    <a:schemeClr val="dk1">
                      <a:alpha val="40000"/>
                    </a:schemeClr>
                  </a:outerShdw>
                </a:effectLst>
                <a:latin typeface="华文楷体" panose="02010600040101010101" charset="-122"/>
                <a:ea typeface="华文楷体" panose="02010600040101010101" charset="-122"/>
                <a:cs typeface="华文楷体" panose="02010600040101010101" charset="-122"/>
              </a:rPr>
              <a:t>智汇青州</a:t>
            </a:r>
            <a:endParaRPr lang="zh-CN" altLang="en-US" sz="2000" b="1">
              <a:solidFill>
                <a:schemeClr val="accent4"/>
              </a:solidFill>
              <a:latin typeface="华文楷体" panose="02010600040101010101" charset="-122"/>
              <a:ea typeface="华文楷体" panose="02010600040101010101" charset="-122"/>
              <a:cs typeface="华文楷体" panose="02010600040101010101" charset="-122"/>
            </a:endParaRPr>
          </a:p>
          <a:p>
            <a:endParaRPr lang="zh-CN" altLang="en-US" b="1">
              <a:solidFill>
                <a:schemeClr val="accent4"/>
              </a:solidFill>
              <a:latin typeface="华文楷体" panose="02010600040101010101" charset="-122"/>
              <a:ea typeface="华文楷体" panose="02010600040101010101" charset="-122"/>
              <a:cs typeface="华文楷体" panose="02010600040101010101" charset="-122"/>
            </a:endParaRPr>
          </a:p>
          <a:p>
            <a:endParaRPr lang="zh-CN" altLang="en-US" b="1">
              <a:solidFill>
                <a:schemeClr val="accent4"/>
              </a:solidFill>
              <a:latin typeface="华文楷体" panose="02010600040101010101" charset="-122"/>
              <a:ea typeface="华文楷体" panose="02010600040101010101" charset="-122"/>
              <a:cs typeface="华文楷体" panose="02010600040101010101" charset="-122"/>
            </a:endParaRPr>
          </a:p>
          <a:p>
            <a:pPr algn="l"/>
            <a:r>
              <a:rPr lang="en-US" altLang="zh-CN" b="1">
                <a:solidFill>
                  <a:schemeClr val="accent4"/>
                </a:solidFill>
                <a:latin typeface="华文楷体" panose="02010600040101010101" charset="-122"/>
                <a:ea typeface="华文楷体" panose="02010600040101010101" charset="-122"/>
                <a:cs typeface="华文楷体" panose="02010600040101010101" charset="-122"/>
              </a:rPr>
              <a:t>                     </a:t>
            </a:r>
            <a:endParaRPr lang="zh-CN" altLang="en-US" b="1">
              <a:solidFill>
                <a:schemeClr val="accent4"/>
              </a:solidFill>
              <a:latin typeface="华文楷体" panose="02010600040101010101" charset="-122"/>
              <a:ea typeface="华文楷体" panose="02010600040101010101" charset="-122"/>
              <a:cs typeface="华文楷体" panose="02010600040101010101" charset="-122"/>
            </a:endParaRPr>
          </a:p>
        </p:txBody>
      </p:sp>
      <p:sp>
        <p:nvSpPr>
          <p:cNvPr id="4" name="文本框 3"/>
          <p:cNvSpPr txBox="1"/>
          <p:nvPr/>
        </p:nvSpPr>
        <p:spPr>
          <a:xfrm>
            <a:off x="3732530" y="4004945"/>
            <a:ext cx="1678940" cy="408940"/>
          </a:xfrm>
          <a:prstGeom prst="rect">
            <a:avLst/>
          </a:prstGeom>
          <a:noFill/>
        </p:spPr>
        <p:txBody>
          <a:bodyPr wrap="square" rtlCol="0">
            <a:noAutofit/>
          </a:bodyPr>
          <a:lstStyle/>
          <a:p>
            <a:pPr algn="ctr">
              <a:lnSpc>
                <a:spcPts val="2850"/>
              </a:lnSpc>
            </a:pPr>
            <a:r>
              <a:rPr lang="en-US" altLang="zh-CN" b="1">
                <a:solidFill>
                  <a:schemeClr val="tx1"/>
                </a:solidFill>
                <a:latin typeface="华文新魏" panose="02010800040101010101" charset="-122"/>
                <a:ea typeface="华文新魏" panose="02010800040101010101" charset="-122"/>
                <a:cs typeface="华文新魏" panose="02010800040101010101" charset="-122"/>
                <a:sym typeface="+mn-ea"/>
              </a:rPr>
              <a:t> </a:t>
            </a:r>
            <a:r>
              <a:rPr lang="en-US" altLang="zh-CN" sz="2000" b="1">
                <a:solidFill>
                  <a:schemeClr val="tx1"/>
                </a:solidFill>
                <a:latin typeface="Times New Roman" panose="02020603050405020304" charset="0"/>
                <a:ea typeface="文星标宋" panose="02010609000101010101" charset="-122"/>
                <a:cs typeface="Times New Roman" panose="02020603050405020304" charset="0"/>
                <a:sym typeface="+mn-ea"/>
              </a:rPr>
              <a:t>2026 </a:t>
            </a:r>
            <a:r>
              <a:rPr lang="zh-CN" altLang="en-US" sz="2000" b="1">
                <a:solidFill>
                  <a:schemeClr val="tx1"/>
                </a:solidFill>
                <a:latin typeface="Times New Roman" panose="02020603050405020304" charset="0"/>
                <a:ea typeface="文星标宋" panose="02010609000101010101" charset="-122"/>
                <a:cs typeface="Times New Roman" panose="02020603050405020304" charset="0"/>
                <a:sym typeface="+mn-ea"/>
              </a:rPr>
              <a:t>年</a:t>
            </a:r>
            <a:r>
              <a:rPr lang="en-US" altLang="zh-CN" sz="2000" b="1">
                <a:solidFill>
                  <a:schemeClr val="tx1"/>
                </a:solidFill>
                <a:latin typeface="Times New Roman" panose="02020603050405020304" charset="0"/>
                <a:ea typeface="文星标宋" panose="02010609000101010101" charset="-122"/>
                <a:cs typeface="Times New Roman" panose="02020603050405020304" charset="0"/>
                <a:sym typeface="+mn-ea"/>
              </a:rPr>
              <a:t> 5 </a:t>
            </a:r>
            <a:r>
              <a:rPr lang="zh-CN" altLang="en-US" sz="2000" b="1">
                <a:solidFill>
                  <a:schemeClr val="tx1"/>
                </a:solidFill>
                <a:latin typeface="Times New Roman" panose="02020603050405020304" charset="0"/>
                <a:ea typeface="文星标宋" panose="02010609000101010101" charset="-122"/>
                <a:cs typeface="Times New Roman" panose="02020603050405020304" charset="0"/>
                <a:sym typeface="+mn-ea"/>
              </a:rPr>
              <a:t>月</a:t>
            </a:r>
            <a:endParaRPr lang="zh-CN" altLang="en-US" b="1">
              <a:solidFill>
                <a:schemeClr val="tx1"/>
              </a:solidFill>
              <a:latin typeface="华文新魏" panose="02010800040101010101" charset="-122"/>
              <a:ea typeface="华文新魏" panose="02010800040101010101" charset="-122"/>
              <a:cs typeface="华文新魏" panose="02010800040101010101" charset="-122"/>
            </a:endParaRPr>
          </a:p>
          <a:p>
            <a:endParaRPr lang="zh-CN" altLang="en-US" b="1">
              <a:solidFill>
                <a:schemeClr val="tx1"/>
              </a:solidFill>
              <a:latin typeface="华文新魏" panose="02010800040101010101" charset="-122"/>
              <a:ea typeface="华文新魏" panose="02010800040101010101" charset="-122"/>
              <a:cs typeface="华文新魏" panose="02010800040101010101"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50000">
              <a:schemeClr val="accent3"/>
            </a:gs>
            <a:gs pos="0">
              <a:schemeClr val="accent3">
                <a:lumMod val="25000"/>
                <a:lumOff val="75000"/>
              </a:schemeClr>
            </a:gs>
            <a:gs pos="100000">
              <a:schemeClr val="accent3">
                <a:lumMod val="85000"/>
              </a:schemeClr>
            </a:gs>
          </a:gsLst>
          <a:lin ang="5400000" scaled="1"/>
        </a:gradFill>
        <a:effectLst/>
      </p:bgPr>
    </p:bg>
    <p:spTree>
      <p:nvGrpSpPr>
        <p:cNvPr id="1" name=""/>
        <p:cNvGrpSpPr/>
        <p:nvPr/>
      </p:nvGrpSpPr>
      <p:grpSpPr>
        <a:xfrm>
          <a:off x="0" y="0"/>
          <a:ext cx="0" cy="0"/>
          <a:chOff x="0" y="0"/>
          <a:chExt cx="0" cy="0"/>
        </a:xfrm>
      </p:grpSpPr>
      <p:graphicFrame>
        <p:nvGraphicFramePr>
          <p:cNvPr id="2" name="表格 1"/>
          <p:cNvGraphicFramePr/>
          <p:nvPr>
            <p:custDataLst>
              <p:tags r:id="rId1"/>
            </p:custDataLst>
          </p:nvPr>
        </p:nvGraphicFramePr>
        <p:xfrm>
          <a:off x="440055" y="1268730"/>
          <a:ext cx="3987800" cy="4605020"/>
        </p:xfrm>
        <a:graphic>
          <a:graphicData uri="http://schemas.openxmlformats.org/drawingml/2006/table">
            <a:tbl>
              <a:tblPr firstRow="1" bandRow="1">
                <a:tableStyleId>{5C22544A-7EE6-4342-B048-85BDC9FD1C3A}</a:tableStyleId>
              </a:tblPr>
              <a:tblGrid>
                <a:gridCol w="335915"/>
                <a:gridCol w="3651885"/>
              </a:tblGrid>
              <a:tr h="497205">
                <a:tc gridSpan="2">
                  <a:txBody>
                    <a:bodyPr/>
                    <a:lstStyle/>
                    <a:p>
                      <a:pPr algn="ctr">
                        <a:buNone/>
                      </a:pPr>
                      <a:r>
                        <a:rPr lang="zh-CN" altLang="en-US" sz="2000" b="1" dirty="0">
                          <a:solidFill>
                            <a:schemeClr val="bg1"/>
                          </a:solidFill>
                          <a:latin typeface="黑体" panose="02010609060101010101" charset="-122"/>
                          <a:ea typeface="黑体" panose="02010609060101010101" charset="-122"/>
                        </a:rPr>
                        <a:t>青州市菜神农业科技有限公司</a:t>
                      </a:r>
                      <a:endParaRPr lang="zh-CN" altLang="en-US" sz="2000" b="1" dirty="0">
                        <a:solidFill>
                          <a:schemeClr val="bg1"/>
                        </a:solidFill>
                        <a:latin typeface="黑体" panose="02010609060101010101" charset="-122"/>
                        <a:ea typeface="黑体" panose="02010609060101010101" charset="-122"/>
                      </a:endParaRPr>
                    </a:p>
                  </a:txBody>
                  <a:tcPr anchor="ctr">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rgbClr val="00B0F0"/>
                    </a:solidFill>
                  </a:tcPr>
                </a:tc>
                <a:tc hMerge="1">
                  <a:tcPr>
                    <a:lnR w="12700">
                      <a:solidFill>
                        <a:schemeClr val="bg1"/>
                      </a:solidFill>
                      <a:prstDash val="solid"/>
                    </a:lnR>
                    <a:lnT w="12700">
                      <a:solidFill>
                        <a:schemeClr val="bg1"/>
                      </a:solidFill>
                      <a:prstDash val="solid"/>
                    </a:lnT>
                    <a:lnB w="12700">
                      <a:solidFill>
                        <a:schemeClr val="bg1"/>
                      </a:solidFill>
                      <a:prstDash val="solid"/>
                    </a:lnB>
                  </a:tcPr>
                </a:tc>
              </a:tr>
              <a:tr h="2218055">
                <a:tc>
                  <a:txBody>
                    <a:bodyPr/>
                    <a:lstStyle/>
                    <a:p>
                      <a:pPr algn="ctr">
                        <a:buNone/>
                      </a:pPr>
                      <a:r>
                        <a:rPr lang="zh-CN" altLang="zh-CN" sz="1600" b="1">
                          <a:solidFill>
                            <a:schemeClr val="bg1"/>
                          </a:solidFill>
                          <a:latin typeface="黑体" panose="02010609060101010101" charset="-122"/>
                          <a:ea typeface="黑体" panose="02010609060101010101" charset="-122"/>
                        </a:rPr>
                        <a:t>企业简介</a:t>
                      </a:r>
                      <a:endParaRPr lang="zh-CN" altLang="zh-CN" sz="1600" b="1">
                        <a:solidFill>
                          <a:schemeClr val="bg1"/>
                        </a:solidFill>
                        <a:latin typeface="黑体" panose="02010609060101010101" charset="-122"/>
                        <a:ea typeface="黑体" panose="02010609060101010101" charset="-122"/>
                      </a:endParaRPr>
                    </a:p>
                  </a:txBody>
                  <a:tcPr anchor="ctr">
                    <a:lnR>
                      <a:noFill/>
                    </a:lnR>
                    <a:lnT w="12700">
                      <a:solidFill>
                        <a:schemeClr val="bg1"/>
                      </a:solidFill>
                      <a:prstDash val="solid"/>
                    </a:lnT>
                    <a:solidFill>
                      <a:srgbClr val="00B0F0"/>
                    </a:solidFill>
                  </a:tcPr>
                </a:tc>
                <a:tc>
                  <a:txBody>
                    <a:bodyPr/>
                    <a:lstStyle/>
                    <a:p>
                      <a:pPr algn="l" latinLnBrk="1">
                        <a:spcAft>
                          <a:spcPts val="600"/>
                        </a:spcAft>
                        <a:buNone/>
                      </a:pPr>
                      <a:r>
                        <a:rPr lang="en-US" altLang="zh-CN" sz="1600" b="0" dirty="0">
                          <a:solidFill>
                            <a:schemeClr val="tx1"/>
                          </a:solidFill>
                          <a:latin typeface="黑体" panose="02010609060101010101" charset="-122"/>
                          <a:ea typeface="黑体" panose="02010609060101010101" charset="-122"/>
                          <a:cs typeface="黑体" panose="02010609060101010101" charset="-122"/>
                        </a:rPr>
                        <a:t>  </a:t>
                      </a:r>
                      <a:r>
                        <a:rPr lang="zh-CN" altLang="en-US" sz="1600" b="0" dirty="0">
                          <a:solidFill>
                            <a:schemeClr val="tx1"/>
                          </a:solidFill>
                          <a:latin typeface="黑体" panose="02010609060101010101" charset="-122"/>
                          <a:ea typeface="黑体" panose="02010609060101010101" charset="-122"/>
                          <a:cs typeface="黑体" panose="02010609060101010101" charset="-122"/>
                        </a:rPr>
                        <a:t>专业从事</a:t>
                      </a:r>
                      <a:r>
                        <a:rPr lang="zh-CN" altLang="en-US" sz="1600" b="0" dirty="0">
                          <a:solidFill>
                            <a:schemeClr val="tx1"/>
                          </a:solidFill>
                          <a:latin typeface="黑体" panose="02010609060101010101" charset="-122"/>
                          <a:ea typeface="黑体" panose="02010609060101010101" charset="-122"/>
                          <a:cs typeface="黑体" panose="02010609060101010101" charset="-122"/>
                        </a:rPr>
                        <a:t>智能大棚放风机、大棚卷帘机智能控制器等产品的研发生产与销售，产品技术目前在行业内处于领先水平，公司研发方向聚焦于设施农业领域，主要研发大棚内的自动化设备以及新一代可模块化组装、不怕风雪的新型大棚。</a:t>
                      </a:r>
                      <a:endParaRPr lang="zh-CN" altLang="en-US" sz="1600" b="0" dirty="0">
                        <a:solidFill>
                          <a:schemeClr val="tx1"/>
                        </a:solidFill>
                        <a:latin typeface="黑体" panose="02010609060101010101" charset="-122"/>
                        <a:ea typeface="黑体" panose="02010609060101010101" charset="-122"/>
                        <a:cs typeface="黑体" panose="02010609060101010101" charset="-122"/>
                      </a:endParaRPr>
                    </a:p>
                  </a:txBody>
                  <a:tcPr anchor="ctr">
                    <a:lnL>
                      <a:noFill/>
                    </a:lnL>
                    <a:lnR>
                      <a:noFill/>
                    </a:lnR>
                    <a:lnT w="12700">
                      <a:solidFill>
                        <a:schemeClr val="bg1"/>
                      </a:solidFill>
                      <a:prstDash val="solid"/>
                    </a:lnT>
                    <a:lnB w="12700">
                      <a:solidFill>
                        <a:schemeClr val="accent3">
                          <a:lumMod val="75000"/>
                        </a:schemeClr>
                      </a:solidFill>
                      <a:prstDash val="solid"/>
                    </a:lnB>
                    <a:lnTlToBr>
                      <a:noFill/>
                    </a:lnTlToBr>
                    <a:lnBlToTr>
                      <a:noFill/>
                    </a:lnBlToTr>
                    <a:noFill/>
                  </a:tcPr>
                </a:tc>
              </a:tr>
              <a:tr h="1066800">
                <a:tc>
                  <a:txBody>
                    <a:bodyPr/>
                    <a:lstStyle/>
                    <a:p>
                      <a:pPr algn="ctr">
                        <a:buNone/>
                      </a:pPr>
                      <a:r>
                        <a:rPr lang="zh-CN" altLang="en-US" sz="1600" b="1">
                          <a:solidFill>
                            <a:schemeClr val="bg1"/>
                          </a:solidFill>
                          <a:latin typeface="黑体" panose="02010609060101010101" charset="-122"/>
                          <a:ea typeface="黑体" panose="02010609060101010101" charset="-122"/>
                        </a:rPr>
                        <a:t>技术需求</a:t>
                      </a:r>
                      <a:endParaRPr lang="zh-CN" altLang="en-US" sz="1600" b="1">
                        <a:solidFill>
                          <a:schemeClr val="bg1"/>
                        </a:solidFill>
                        <a:latin typeface="黑体" panose="02010609060101010101" charset="-122"/>
                        <a:ea typeface="黑体" panose="02010609060101010101" charset="-122"/>
                      </a:endParaRPr>
                    </a:p>
                  </a:txBody>
                  <a:tcPr anchor="ctr">
                    <a:lnR>
                      <a:noFill/>
                    </a:lnR>
                    <a:solidFill>
                      <a:srgbClr val="00B0F0"/>
                    </a:solidFill>
                  </a:tcPr>
                </a:tc>
                <a:tc>
                  <a:txBody>
                    <a:bodyPr/>
                    <a:lstStyle/>
                    <a:p>
                      <a:pPr algn="l">
                        <a:buNone/>
                      </a:pPr>
                      <a:r>
                        <a:rPr lang="en-US" altLang="zh-CN" sz="1600" b="0" dirty="0">
                          <a:solidFill>
                            <a:schemeClr val="tx1"/>
                          </a:solidFill>
                          <a:latin typeface="黑体" panose="02010609060101010101" charset="-122"/>
                          <a:ea typeface="黑体" panose="02010609060101010101" charset="-122"/>
                          <a:cs typeface="黑体" panose="02010609060101010101" charset="-122"/>
                        </a:rPr>
                        <a:t>  </a:t>
                      </a:r>
                      <a:r>
                        <a:rPr lang="zh-CN" altLang="en-US" sz="1600" b="0" dirty="0">
                          <a:solidFill>
                            <a:schemeClr val="tx1"/>
                          </a:solidFill>
                          <a:latin typeface="黑体" panose="02010609060101010101" charset="-122"/>
                          <a:ea typeface="黑体" panose="02010609060101010101" charset="-122"/>
                          <a:cs typeface="黑体" panose="02010609060101010101" charset="-122"/>
                        </a:rPr>
                        <a:t>轮式大棚打药机无轨道自主行走与定点记忆启停功能系统。</a:t>
                      </a:r>
                      <a:endParaRPr lang="zh-CN" altLang="en-US" sz="1600" b="0" dirty="0">
                        <a:solidFill>
                          <a:schemeClr val="tx1"/>
                        </a:solidFill>
                        <a:latin typeface="黑体" panose="02010609060101010101" charset="-122"/>
                        <a:ea typeface="黑体" panose="02010609060101010101" charset="-122"/>
                        <a:cs typeface="黑体" panose="02010609060101010101" charset="-122"/>
                      </a:endParaRPr>
                    </a:p>
                  </a:txBody>
                  <a:tcPr anchor="ctr">
                    <a:lnL>
                      <a:noFill/>
                    </a:lnL>
                    <a:lnR>
                      <a:noFill/>
                    </a:lnR>
                    <a:lnT w="12700">
                      <a:solidFill>
                        <a:schemeClr val="accent3">
                          <a:lumMod val="75000"/>
                        </a:schemeClr>
                      </a:solidFill>
                      <a:prstDash val="solid"/>
                    </a:lnT>
                    <a:lnB w="12700">
                      <a:solidFill>
                        <a:schemeClr val="accent3">
                          <a:lumMod val="75000"/>
                        </a:schemeClr>
                      </a:solidFill>
                      <a:prstDash val="solid"/>
                    </a:lnB>
                    <a:lnTlToBr>
                      <a:noFill/>
                    </a:lnTlToBr>
                    <a:lnBlToTr>
                      <a:noFill/>
                    </a:lnBlToTr>
                    <a:noFill/>
                  </a:tcPr>
                </a:tc>
              </a:tr>
              <a:tr h="822960">
                <a:tc>
                  <a:txBody>
                    <a:bodyPr/>
                    <a:p>
                      <a:pPr algn="ctr">
                        <a:buNone/>
                      </a:pPr>
                      <a:r>
                        <a:rPr lang="zh-CN" altLang="en-US" sz="1600" b="1">
                          <a:solidFill>
                            <a:schemeClr val="bg1"/>
                          </a:solidFill>
                          <a:latin typeface="黑体" panose="02010609060101010101" charset="-122"/>
                          <a:ea typeface="黑体" panose="02010609060101010101" charset="-122"/>
                        </a:rPr>
                        <a:t>联系人</a:t>
                      </a:r>
                      <a:endParaRPr lang="zh-CN" altLang="en-US" sz="1600" b="1">
                        <a:solidFill>
                          <a:schemeClr val="bg1"/>
                        </a:solidFill>
                        <a:latin typeface="黑体" panose="02010609060101010101" charset="-122"/>
                        <a:ea typeface="黑体" panose="02010609060101010101" charset="-122"/>
                      </a:endParaRPr>
                    </a:p>
                  </a:txBody>
                  <a:tcPr anchor="ctr">
                    <a:lnR>
                      <a:noFill/>
                    </a:lnR>
                    <a:solidFill>
                      <a:srgbClr val="00B0F0"/>
                    </a:solidFill>
                  </a:tcPr>
                </a:tc>
                <a:tc>
                  <a:txBody>
                    <a:bodyPr/>
                    <a:p>
                      <a:pPr algn="ctr">
                        <a:buNone/>
                      </a:pPr>
                      <a:r>
                        <a:rPr lang="zh-CN" altLang="en-US" sz="1600" b="0" dirty="0">
                          <a:solidFill>
                            <a:schemeClr val="tx1"/>
                          </a:solidFill>
                          <a:latin typeface="黑体" panose="02010609060101010101" charset="-122"/>
                          <a:ea typeface="黑体" panose="02010609060101010101" charset="-122"/>
                          <a:cs typeface="黑体" panose="02010609060101010101" charset="-122"/>
                        </a:rPr>
                        <a:t>孙树飞</a:t>
                      </a:r>
                      <a:r>
                        <a:rPr lang="en-US" altLang="zh-CN" sz="1600" b="0" dirty="0">
                          <a:solidFill>
                            <a:schemeClr val="tx1"/>
                          </a:solidFill>
                          <a:latin typeface="黑体" panose="02010609060101010101" charset="-122"/>
                          <a:ea typeface="黑体" panose="02010609060101010101" charset="-122"/>
                          <a:cs typeface="黑体" panose="02010609060101010101" charset="-122"/>
                        </a:rPr>
                        <a:t> 13361571299</a:t>
                      </a:r>
                      <a:endParaRPr lang="en-US" altLang="zh-CN" sz="1600" b="0" dirty="0">
                        <a:solidFill>
                          <a:schemeClr val="tx1"/>
                        </a:solidFill>
                        <a:latin typeface="黑体" panose="02010609060101010101" charset="-122"/>
                        <a:ea typeface="黑体" panose="02010609060101010101" charset="-122"/>
                        <a:cs typeface="黑体" panose="02010609060101010101" charset="-122"/>
                      </a:endParaRPr>
                    </a:p>
                  </a:txBody>
                  <a:tcPr anchor="ctr">
                    <a:lnL>
                      <a:noFill/>
                    </a:lnL>
                    <a:lnR>
                      <a:noFill/>
                    </a:lnR>
                    <a:lnT w="12700">
                      <a:solidFill>
                        <a:schemeClr val="accent3">
                          <a:lumMod val="75000"/>
                        </a:schemeClr>
                      </a:solidFill>
                      <a:prstDash val="solid"/>
                    </a:lnT>
                    <a:lnB w="12700">
                      <a:solidFill>
                        <a:schemeClr val="accent3">
                          <a:lumMod val="75000"/>
                        </a:schemeClr>
                      </a:solidFill>
                      <a:prstDash val="solid"/>
                    </a:lnB>
                    <a:lnTlToBr>
                      <a:noFill/>
                    </a:lnTlToBr>
                    <a:lnBlToTr>
                      <a:noFill/>
                    </a:lnBlToTr>
                    <a:noFill/>
                  </a:tcPr>
                </a:tc>
              </a:tr>
            </a:tbl>
          </a:graphicData>
        </a:graphic>
      </p:graphicFrame>
      <p:sp>
        <p:nvSpPr>
          <p:cNvPr id="2064" name="文本框 2"/>
          <p:cNvSpPr txBox="1"/>
          <p:nvPr/>
        </p:nvSpPr>
        <p:spPr>
          <a:xfrm>
            <a:off x="6272530" y="409575"/>
            <a:ext cx="2411095" cy="655320"/>
          </a:xfrm>
          <a:prstGeom prst="rect">
            <a:avLst/>
          </a:prstGeom>
          <a:noFill/>
          <a:ln w="9525">
            <a:noFill/>
          </a:ln>
        </p:spPr>
        <p:txBody>
          <a:bodyPr wrap="square" anchor="t" anchorCtr="0">
            <a:noAutofit/>
            <a:scene3d>
              <a:camera prst="orthographicFront"/>
              <a:lightRig rig="threePt" dir="t"/>
            </a:scene3d>
          </a:bodyPr>
          <a:lstStyle/>
          <a:p>
            <a:r>
              <a:rPr lang="zh-CN" altLang="en-US" sz="280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华文新魏" panose="02010800040101010101" charset="-122"/>
                <a:ea typeface="华文新魏" panose="02010800040101010101" charset="-122"/>
              </a:rPr>
              <a:t>现代高效农业</a:t>
            </a:r>
            <a:endParaRPr lang="zh-CN" altLang="en-US" sz="280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华文新魏" panose="02010800040101010101" charset="-122"/>
              <a:ea typeface="华文新魏" panose="02010800040101010101" charset="-122"/>
            </a:endParaRPr>
          </a:p>
        </p:txBody>
      </p:sp>
      <p:pic>
        <p:nvPicPr>
          <p:cNvPr id="5" name="图片 4" descr="微信图片_20260506091838_48_311"/>
          <p:cNvPicPr>
            <a:picLocks noChangeAspect="1"/>
          </p:cNvPicPr>
          <p:nvPr/>
        </p:nvPicPr>
        <p:blipFill>
          <a:blip r:embed="rId2"/>
          <a:stretch>
            <a:fillRect/>
          </a:stretch>
        </p:blipFill>
        <p:spPr>
          <a:xfrm>
            <a:off x="4831080" y="1224915"/>
            <a:ext cx="3667760" cy="2428240"/>
          </a:xfrm>
          <a:prstGeom prst="rect">
            <a:avLst/>
          </a:prstGeom>
        </p:spPr>
      </p:pic>
      <p:pic>
        <p:nvPicPr>
          <p:cNvPr id="6" name="图片 5" descr="微信图片_20260506091837_46_311"/>
          <p:cNvPicPr>
            <a:picLocks noChangeAspect="1"/>
          </p:cNvPicPr>
          <p:nvPr/>
        </p:nvPicPr>
        <p:blipFill>
          <a:blip r:embed="rId3"/>
          <a:stretch>
            <a:fillRect/>
          </a:stretch>
        </p:blipFill>
        <p:spPr>
          <a:xfrm>
            <a:off x="4860290" y="3719195"/>
            <a:ext cx="1733550" cy="2312035"/>
          </a:xfrm>
          <a:prstGeom prst="rect">
            <a:avLst/>
          </a:prstGeom>
        </p:spPr>
      </p:pic>
      <p:pic>
        <p:nvPicPr>
          <p:cNvPr id="7" name="图片 6" descr="微信图片_20260506092055_53_311"/>
          <p:cNvPicPr>
            <a:picLocks noChangeAspect="1"/>
          </p:cNvPicPr>
          <p:nvPr/>
        </p:nvPicPr>
        <p:blipFill>
          <a:blip r:embed="rId4"/>
          <a:stretch>
            <a:fillRect/>
          </a:stretch>
        </p:blipFill>
        <p:spPr>
          <a:xfrm>
            <a:off x="6732270" y="3716655"/>
            <a:ext cx="1766570" cy="231521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50000">
              <a:schemeClr val="accent3"/>
            </a:gs>
            <a:gs pos="0">
              <a:schemeClr val="accent3">
                <a:lumMod val="25000"/>
                <a:lumOff val="75000"/>
              </a:schemeClr>
            </a:gs>
            <a:gs pos="100000">
              <a:schemeClr val="accent3">
                <a:lumMod val="85000"/>
              </a:schemeClr>
            </a:gs>
          </a:gsLst>
          <a:lin ang="5400000" scaled="1"/>
        </a:gradFill>
        <a:effectLst/>
      </p:bgPr>
    </p:bg>
    <p:spTree>
      <p:nvGrpSpPr>
        <p:cNvPr id="1" name=""/>
        <p:cNvGrpSpPr/>
        <p:nvPr/>
      </p:nvGrpSpPr>
      <p:grpSpPr>
        <a:xfrm>
          <a:off x="0" y="0"/>
          <a:ext cx="0" cy="0"/>
          <a:chOff x="0" y="0"/>
          <a:chExt cx="0" cy="0"/>
        </a:xfrm>
      </p:grpSpPr>
      <p:graphicFrame>
        <p:nvGraphicFramePr>
          <p:cNvPr id="2" name="表格 1"/>
          <p:cNvGraphicFramePr/>
          <p:nvPr>
            <p:custDataLst>
              <p:tags r:id="rId1"/>
            </p:custDataLst>
          </p:nvPr>
        </p:nvGraphicFramePr>
        <p:xfrm>
          <a:off x="395537" y="1268760"/>
          <a:ext cx="4032448" cy="5073015"/>
        </p:xfrm>
        <a:graphic>
          <a:graphicData uri="http://schemas.openxmlformats.org/drawingml/2006/table">
            <a:tbl>
              <a:tblPr firstRow="1" bandRow="1">
                <a:tableStyleId>{5C22544A-7EE6-4342-B048-85BDC9FD1C3A}</a:tableStyleId>
              </a:tblPr>
              <a:tblGrid>
                <a:gridCol w="307340"/>
                <a:gridCol w="3725108"/>
              </a:tblGrid>
              <a:tr h="504056">
                <a:tc gridSpan="2">
                  <a:txBody>
                    <a:bodyPr/>
                    <a:lstStyle/>
                    <a:p>
                      <a:pPr algn="ctr">
                        <a:buNone/>
                      </a:pPr>
                      <a:r>
                        <a:rPr lang="zh-CN" altLang="en-US" sz="2000" b="1" dirty="0">
                          <a:solidFill>
                            <a:schemeClr val="bg1"/>
                          </a:solidFill>
                          <a:latin typeface="黑体" panose="02010609060101010101" charset="-122"/>
                          <a:ea typeface="黑体" panose="02010609060101010101" charset="-122"/>
                        </a:rPr>
                        <a:t>青州市新世纪种苗有限公司</a:t>
                      </a:r>
                      <a:endParaRPr lang="zh-CN" altLang="en-US" sz="2000" b="1" dirty="0">
                        <a:solidFill>
                          <a:schemeClr val="bg1"/>
                        </a:solidFill>
                        <a:latin typeface="黑体" panose="02010609060101010101" charset="-122"/>
                        <a:ea typeface="黑体" panose="02010609060101010101" charset="-122"/>
                      </a:endParaRPr>
                    </a:p>
                  </a:txBody>
                  <a:tcPr anchor="ctr">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rgbClr val="00B0F0"/>
                    </a:solidFill>
                  </a:tcPr>
                </a:tc>
                <a:tc hMerge="1">
                  <a:tcPr>
                    <a:lnR w="12700">
                      <a:solidFill>
                        <a:schemeClr val="bg1"/>
                      </a:solidFill>
                      <a:prstDash val="solid"/>
                    </a:lnR>
                    <a:lnT w="12700">
                      <a:solidFill>
                        <a:schemeClr val="bg1"/>
                      </a:solidFill>
                      <a:prstDash val="solid"/>
                    </a:lnT>
                    <a:lnB w="12700">
                      <a:solidFill>
                        <a:schemeClr val="bg1"/>
                      </a:solidFill>
                      <a:prstDash val="solid"/>
                    </a:lnB>
                  </a:tcPr>
                </a:tc>
              </a:tr>
              <a:tr h="2448000">
                <a:tc>
                  <a:txBody>
                    <a:bodyPr/>
                    <a:lstStyle/>
                    <a:p>
                      <a:pPr algn="ctr">
                        <a:buNone/>
                      </a:pPr>
                      <a:r>
                        <a:rPr lang="zh-CN" altLang="zh-CN" sz="1600" b="1" dirty="0">
                          <a:solidFill>
                            <a:schemeClr val="bg1"/>
                          </a:solidFill>
                          <a:latin typeface="黑体" panose="02010609060101010101" charset="-122"/>
                          <a:ea typeface="黑体" panose="02010609060101010101" charset="-122"/>
                        </a:rPr>
                        <a:t>企业简介</a:t>
                      </a:r>
                      <a:endParaRPr lang="zh-CN" altLang="zh-CN" sz="1600" b="1" dirty="0">
                        <a:solidFill>
                          <a:schemeClr val="bg1"/>
                        </a:solidFill>
                        <a:latin typeface="黑体" panose="02010609060101010101" charset="-122"/>
                        <a:ea typeface="黑体" panose="02010609060101010101" charset="-122"/>
                      </a:endParaRPr>
                    </a:p>
                  </a:txBody>
                  <a:tcPr anchor="ctr">
                    <a:lnR>
                      <a:noFill/>
                    </a:lnR>
                    <a:lnT w="12700">
                      <a:solidFill>
                        <a:schemeClr val="bg1"/>
                      </a:solidFill>
                      <a:prstDash val="solid"/>
                    </a:lnT>
                    <a:solidFill>
                      <a:srgbClr val="00B0F0"/>
                    </a:solidFill>
                  </a:tcPr>
                </a:tc>
                <a:tc>
                  <a:txBody>
                    <a:bodyPr/>
                    <a:lstStyle/>
                    <a:p>
                      <a:pPr algn="l">
                        <a:buNone/>
                      </a:pPr>
                      <a:r>
                        <a:rPr lang="en-US" altLang="zh-CN" sz="1600" b="0" dirty="0">
                          <a:solidFill>
                            <a:schemeClr val="tx1"/>
                          </a:solidFill>
                          <a:latin typeface="黑体" panose="02010609060101010101" charset="-122"/>
                          <a:ea typeface="黑体" panose="02010609060101010101" charset="-122"/>
                          <a:cs typeface="黑体" panose="02010609060101010101" charset="-122"/>
                        </a:rPr>
                        <a:t>  </a:t>
                      </a:r>
                      <a:r>
                        <a:rPr lang="zh-CN" altLang="en-US" sz="1600" b="0" dirty="0">
                          <a:solidFill>
                            <a:schemeClr val="tx1"/>
                          </a:solidFill>
                          <a:latin typeface="黑体" panose="02010609060101010101" charset="-122"/>
                          <a:ea typeface="黑体" panose="02010609060101010101" charset="-122"/>
                          <a:cs typeface="黑体" panose="02010609060101010101" charset="-122"/>
                        </a:rPr>
                        <a:t>专注十字花科白菜类蔬菜良种的培育、生产和推广销售，选育提纯白菜类育种单株材料近千个，育成白菜类品种八十多个。</a:t>
                      </a:r>
                      <a:endParaRPr lang="zh-CN" altLang="en-US" sz="1600" b="0" dirty="0">
                        <a:solidFill>
                          <a:schemeClr val="tx1"/>
                        </a:solidFill>
                        <a:latin typeface="黑体" panose="02010609060101010101" charset="-122"/>
                        <a:ea typeface="黑体" panose="02010609060101010101" charset="-122"/>
                        <a:cs typeface="黑体" panose="02010609060101010101" charset="-122"/>
                      </a:endParaRPr>
                    </a:p>
                    <a:p>
                      <a:pPr algn="l">
                        <a:buNone/>
                      </a:pPr>
                      <a:r>
                        <a:rPr lang="en-US" altLang="zh-CN" sz="1600" b="0" dirty="0">
                          <a:solidFill>
                            <a:schemeClr val="tx1"/>
                          </a:solidFill>
                          <a:latin typeface="黑体" panose="02010609060101010101" charset="-122"/>
                          <a:ea typeface="黑体" panose="02010609060101010101" charset="-122"/>
                          <a:cs typeface="黑体" panose="02010609060101010101" charset="-122"/>
                        </a:rPr>
                        <a:t>  </a:t>
                      </a:r>
                      <a:r>
                        <a:rPr lang="zh-CN" altLang="en-US" sz="1600" b="0" dirty="0">
                          <a:solidFill>
                            <a:schemeClr val="tx1"/>
                          </a:solidFill>
                          <a:latin typeface="黑体" panose="02010609060101010101" charset="-122"/>
                          <a:ea typeface="黑体" panose="02010609060101010101" charset="-122"/>
                          <a:cs typeface="黑体" panose="02010609060101010101" charset="-122"/>
                        </a:rPr>
                        <a:t>在紫色白菜育种方面，育成推广神狮紫菘</a:t>
                      </a:r>
                      <a:r>
                        <a:rPr lang="en-US" altLang="zh-CN" sz="1600" b="0" dirty="0">
                          <a:solidFill>
                            <a:schemeClr val="tx1"/>
                          </a:solidFill>
                          <a:latin typeface="黑体" panose="02010609060101010101" charset="-122"/>
                          <a:ea typeface="黑体" panose="02010609060101010101" charset="-122"/>
                          <a:cs typeface="黑体" panose="02010609060101010101" charset="-122"/>
                        </a:rPr>
                        <a:t>1</a:t>
                      </a:r>
                      <a:r>
                        <a:rPr lang="zh-CN" altLang="en-US" sz="1600" b="0" dirty="0">
                          <a:solidFill>
                            <a:schemeClr val="tx1"/>
                          </a:solidFill>
                          <a:latin typeface="黑体" panose="02010609060101010101" charset="-122"/>
                          <a:ea typeface="黑体" panose="02010609060101010101" charset="-122"/>
                          <a:cs typeface="黑体" panose="02010609060101010101" charset="-122"/>
                        </a:rPr>
                        <a:t>号、紫菘</a:t>
                      </a:r>
                      <a:r>
                        <a:rPr lang="en-US" altLang="zh-CN" sz="1600" b="0" dirty="0">
                          <a:solidFill>
                            <a:schemeClr val="tx1"/>
                          </a:solidFill>
                          <a:latin typeface="黑体" panose="02010609060101010101" charset="-122"/>
                          <a:ea typeface="黑体" panose="02010609060101010101" charset="-122"/>
                          <a:cs typeface="黑体" panose="02010609060101010101" charset="-122"/>
                        </a:rPr>
                        <a:t>2</a:t>
                      </a:r>
                      <a:r>
                        <a:rPr lang="zh-CN" altLang="en-US" sz="1600" b="0" dirty="0">
                          <a:solidFill>
                            <a:schemeClr val="tx1"/>
                          </a:solidFill>
                          <a:latin typeface="黑体" panose="02010609060101010101" charset="-122"/>
                          <a:ea typeface="黑体" panose="02010609060101010101" charset="-122"/>
                          <a:cs typeface="黑体" panose="02010609060101010101" charset="-122"/>
                        </a:rPr>
                        <a:t>号、紫菘</a:t>
                      </a:r>
                      <a:r>
                        <a:rPr lang="en-US" altLang="zh-CN" sz="1600" b="0" dirty="0">
                          <a:solidFill>
                            <a:schemeClr val="tx1"/>
                          </a:solidFill>
                          <a:latin typeface="黑体" panose="02010609060101010101" charset="-122"/>
                          <a:ea typeface="黑体" panose="02010609060101010101" charset="-122"/>
                          <a:cs typeface="黑体" panose="02010609060101010101" charset="-122"/>
                        </a:rPr>
                        <a:t>3</a:t>
                      </a:r>
                      <a:r>
                        <a:rPr lang="zh-CN" altLang="en-US" sz="1600" b="0" dirty="0">
                          <a:solidFill>
                            <a:schemeClr val="tx1"/>
                          </a:solidFill>
                          <a:latin typeface="黑体" panose="02010609060101010101" charset="-122"/>
                          <a:ea typeface="黑体" panose="02010609060101010101" charset="-122"/>
                          <a:cs typeface="黑体" panose="02010609060101010101" charset="-122"/>
                        </a:rPr>
                        <a:t>号、紫金星、紫金兰等品种。</a:t>
                      </a:r>
                      <a:endParaRPr lang="zh-CN" altLang="en-US" sz="1600" b="0" dirty="0">
                        <a:solidFill>
                          <a:schemeClr val="tx1"/>
                        </a:solidFill>
                        <a:latin typeface="黑体" panose="02010609060101010101" charset="-122"/>
                        <a:ea typeface="黑体" panose="02010609060101010101" charset="-122"/>
                        <a:cs typeface="黑体" panose="02010609060101010101" charset="-122"/>
                      </a:endParaRPr>
                    </a:p>
                    <a:p>
                      <a:pPr algn="l">
                        <a:buNone/>
                      </a:pPr>
                      <a:r>
                        <a:rPr lang="en-US" altLang="zh-CN" sz="1600" b="0" dirty="0">
                          <a:solidFill>
                            <a:schemeClr val="tx1"/>
                          </a:solidFill>
                          <a:latin typeface="黑体" panose="02010609060101010101" charset="-122"/>
                          <a:ea typeface="黑体" panose="02010609060101010101" charset="-122"/>
                          <a:cs typeface="黑体" panose="02010609060101010101" charset="-122"/>
                        </a:rPr>
                        <a:t>  </a:t>
                      </a:r>
                      <a:r>
                        <a:rPr lang="zh-CN" altLang="en-US" sz="1600" b="0" dirty="0">
                          <a:solidFill>
                            <a:schemeClr val="tx1"/>
                          </a:solidFill>
                          <a:latin typeface="黑体" panose="02010609060101010101" charset="-122"/>
                          <a:ea typeface="黑体" panose="02010609060101010101" charset="-122"/>
                          <a:cs typeface="黑体" panose="02010609060101010101" charset="-122"/>
                        </a:rPr>
                        <a:t>通过国家品种登记</a:t>
                      </a:r>
                      <a:r>
                        <a:rPr lang="en-US" altLang="zh-CN" sz="1600" b="0" dirty="0">
                          <a:solidFill>
                            <a:schemeClr val="tx1"/>
                          </a:solidFill>
                          <a:latin typeface="黑体" panose="02010609060101010101" charset="-122"/>
                          <a:ea typeface="黑体" panose="02010609060101010101" charset="-122"/>
                          <a:cs typeface="黑体" panose="02010609060101010101" charset="-122"/>
                        </a:rPr>
                        <a:t>(</a:t>
                      </a:r>
                      <a:r>
                        <a:rPr lang="zh-CN" altLang="en-US" sz="1600" b="0" dirty="0">
                          <a:solidFill>
                            <a:schemeClr val="tx1"/>
                          </a:solidFill>
                          <a:latin typeface="黑体" panose="02010609060101010101" charset="-122"/>
                          <a:ea typeface="黑体" panose="02010609060101010101" charset="-122"/>
                          <a:cs typeface="黑体" panose="02010609060101010101" charset="-122"/>
                        </a:rPr>
                        <a:t>审定</a:t>
                      </a:r>
                      <a:r>
                        <a:rPr lang="en-US" altLang="zh-CN" sz="1600" b="0" dirty="0">
                          <a:solidFill>
                            <a:schemeClr val="tx1"/>
                          </a:solidFill>
                          <a:latin typeface="黑体" panose="02010609060101010101" charset="-122"/>
                          <a:ea typeface="黑体" panose="02010609060101010101" charset="-122"/>
                          <a:cs typeface="黑体" panose="02010609060101010101" charset="-122"/>
                        </a:rPr>
                        <a:t>)39</a:t>
                      </a:r>
                      <a:r>
                        <a:rPr lang="zh-CN" altLang="en-US" sz="1600" b="0" dirty="0">
                          <a:solidFill>
                            <a:schemeClr val="tx1"/>
                          </a:solidFill>
                          <a:latin typeface="黑体" panose="02010609060101010101" charset="-122"/>
                          <a:ea typeface="黑体" panose="02010609060101010101" charset="-122"/>
                          <a:cs typeface="黑体" panose="02010609060101010101" charset="-122"/>
                        </a:rPr>
                        <a:t>个，获取种子精选机等专利</a:t>
                      </a:r>
                      <a:r>
                        <a:rPr lang="en-US" altLang="zh-CN" sz="1600" b="0" dirty="0">
                          <a:solidFill>
                            <a:schemeClr val="tx1"/>
                          </a:solidFill>
                          <a:latin typeface="黑体" panose="02010609060101010101" charset="-122"/>
                          <a:ea typeface="黑体" panose="02010609060101010101" charset="-122"/>
                          <a:cs typeface="黑体" panose="02010609060101010101" charset="-122"/>
                        </a:rPr>
                        <a:t>3</a:t>
                      </a:r>
                      <a:r>
                        <a:rPr lang="zh-CN" altLang="en-US" sz="1600" b="0" dirty="0">
                          <a:solidFill>
                            <a:schemeClr val="tx1"/>
                          </a:solidFill>
                          <a:latin typeface="黑体" panose="02010609060101010101" charset="-122"/>
                          <a:ea typeface="黑体" panose="02010609060101010101" charset="-122"/>
                          <a:cs typeface="黑体" panose="02010609060101010101" charset="-122"/>
                        </a:rPr>
                        <a:t>项。</a:t>
                      </a:r>
                      <a:endParaRPr lang="zh-CN" altLang="en-US" sz="1600" b="0" dirty="0">
                        <a:solidFill>
                          <a:schemeClr val="tx1"/>
                        </a:solidFill>
                        <a:latin typeface="黑体" panose="02010609060101010101" charset="-122"/>
                        <a:ea typeface="黑体" panose="02010609060101010101" charset="-122"/>
                        <a:cs typeface="黑体" panose="02010609060101010101" charset="-122"/>
                      </a:endParaRPr>
                    </a:p>
                  </a:txBody>
                  <a:tcPr anchor="ctr">
                    <a:lnL>
                      <a:noFill/>
                    </a:lnL>
                    <a:lnR>
                      <a:noFill/>
                    </a:lnR>
                    <a:lnT w="12700">
                      <a:solidFill>
                        <a:schemeClr val="bg1"/>
                      </a:solidFill>
                      <a:prstDash val="solid"/>
                    </a:lnT>
                    <a:lnB w="12700">
                      <a:solidFill>
                        <a:schemeClr val="accent3">
                          <a:lumMod val="75000"/>
                        </a:schemeClr>
                      </a:solidFill>
                      <a:prstDash val="solid"/>
                    </a:lnB>
                    <a:lnTlToBr>
                      <a:noFill/>
                    </a:lnTlToBr>
                    <a:lnBlToTr>
                      <a:noFill/>
                    </a:lnBlToTr>
                    <a:noFill/>
                  </a:tcPr>
                </a:tc>
              </a:tr>
              <a:tr h="1206722">
                <a:tc>
                  <a:txBody>
                    <a:bodyPr/>
                    <a:lstStyle/>
                    <a:p>
                      <a:pPr algn="ctr">
                        <a:buNone/>
                      </a:pPr>
                      <a:r>
                        <a:rPr lang="zh-CN" altLang="en-US" sz="1600" b="1">
                          <a:solidFill>
                            <a:schemeClr val="bg1"/>
                          </a:solidFill>
                          <a:latin typeface="黑体" panose="02010609060101010101" charset="-122"/>
                          <a:ea typeface="黑体" panose="02010609060101010101" charset="-122"/>
                        </a:rPr>
                        <a:t>技术需求</a:t>
                      </a:r>
                      <a:endParaRPr lang="zh-CN" altLang="en-US" sz="1600" b="1">
                        <a:solidFill>
                          <a:schemeClr val="bg1"/>
                        </a:solidFill>
                        <a:latin typeface="黑体" panose="02010609060101010101" charset="-122"/>
                        <a:ea typeface="黑体" panose="02010609060101010101" charset="-122"/>
                      </a:endParaRPr>
                    </a:p>
                  </a:txBody>
                  <a:tcPr anchor="ctr">
                    <a:lnR>
                      <a:noFill/>
                    </a:lnR>
                    <a:solidFill>
                      <a:srgbClr val="00B0F0"/>
                    </a:solidFill>
                  </a:tcPr>
                </a:tc>
                <a:tc>
                  <a:txBody>
                    <a:bodyPr/>
                    <a:lstStyle/>
                    <a:p>
                      <a:pPr algn="l">
                        <a:buNone/>
                      </a:pPr>
                      <a:r>
                        <a:rPr lang="en-US" altLang="zh-CN" sz="1600" b="0" dirty="0">
                          <a:solidFill>
                            <a:schemeClr val="tx1"/>
                          </a:solidFill>
                          <a:latin typeface="黑体" panose="02010609060101010101" charset="-122"/>
                          <a:ea typeface="黑体" panose="02010609060101010101" charset="-122"/>
                          <a:cs typeface="仿宋_GB2312" panose="02010609030101010101" charset="-122"/>
                        </a:rPr>
                        <a:t>  </a:t>
                      </a:r>
                      <a:r>
                        <a:rPr lang="zh-CN" altLang="en-US" sz="1600" b="0" dirty="0">
                          <a:solidFill>
                            <a:schemeClr val="tx1"/>
                          </a:solidFill>
                          <a:latin typeface="黑体" panose="02010609060101010101" charset="-122"/>
                          <a:ea typeface="黑体" panose="02010609060101010101" charset="-122"/>
                          <a:cs typeface="仿宋_GB2312" panose="02010609030101010101" charset="-122"/>
                        </a:rPr>
                        <a:t>基于远源杂交技术诱导的大白菜双单倍体培育技术体系。</a:t>
                      </a:r>
                      <a:endParaRPr lang="zh-CN" altLang="en-US" sz="1600" b="0" dirty="0">
                        <a:solidFill>
                          <a:schemeClr val="tx1"/>
                        </a:solidFill>
                        <a:latin typeface="黑体" panose="02010609060101010101" charset="-122"/>
                        <a:ea typeface="黑体" panose="02010609060101010101" charset="-122"/>
                        <a:cs typeface="仿宋_GB2312" panose="02010609030101010101" charset="-122"/>
                      </a:endParaRPr>
                    </a:p>
                  </a:txBody>
                  <a:tcPr anchor="ctr">
                    <a:lnL>
                      <a:noFill/>
                    </a:lnL>
                    <a:lnR>
                      <a:noFill/>
                    </a:lnR>
                    <a:lnT w="12700">
                      <a:solidFill>
                        <a:schemeClr val="accent3">
                          <a:lumMod val="75000"/>
                        </a:schemeClr>
                      </a:solidFill>
                      <a:prstDash val="solid"/>
                    </a:lnT>
                    <a:lnB w="12700">
                      <a:solidFill>
                        <a:schemeClr val="accent3">
                          <a:lumMod val="75000"/>
                        </a:schemeClr>
                      </a:solidFill>
                      <a:prstDash val="solid"/>
                    </a:lnB>
                    <a:lnTlToBr>
                      <a:noFill/>
                    </a:lnTlToBr>
                    <a:lnBlToTr>
                      <a:noFill/>
                    </a:lnBlToTr>
                    <a:noFill/>
                  </a:tcPr>
                </a:tc>
              </a:tr>
              <a:tr h="684000">
                <a:tc>
                  <a:txBody>
                    <a:bodyPr/>
                    <a:p>
                      <a:pPr algn="ctr">
                        <a:buNone/>
                      </a:pPr>
                      <a:r>
                        <a:rPr lang="zh-CN" altLang="en-US" sz="1600" b="1">
                          <a:solidFill>
                            <a:schemeClr val="bg1"/>
                          </a:solidFill>
                          <a:latin typeface="黑体" panose="02010609060101010101" charset="-122"/>
                          <a:ea typeface="黑体" panose="02010609060101010101" charset="-122"/>
                        </a:rPr>
                        <a:t>联系人</a:t>
                      </a:r>
                      <a:endParaRPr lang="zh-CN" altLang="en-US" sz="1600" b="1">
                        <a:solidFill>
                          <a:schemeClr val="bg1"/>
                        </a:solidFill>
                        <a:latin typeface="黑体" panose="02010609060101010101" charset="-122"/>
                        <a:ea typeface="黑体" panose="02010609060101010101" charset="-122"/>
                      </a:endParaRPr>
                    </a:p>
                  </a:txBody>
                  <a:tcPr anchor="ctr">
                    <a:lnR>
                      <a:noFill/>
                    </a:lnR>
                    <a:solidFill>
                      <a:srgbClr val="00B0F0"/>
                    </a:solidFill>
                  </a:tcPr>
                </a:tc>
                <a:tc>
                  <a:txBody>
                    <a:bodyPr/>
                    <a:p>
                      <a:pPr algn="ctr">
                        <a:buNone/>
                      </a:pPr>
                      <a:r>
                        <a:rPr lang="zh-CN" altLang="en-US" sz="1600" b="0" dirty="0">
                          <a:solidFill>
                            <a:schemeClr val="tx1"/>
                          </a:solidFill>
                          <a:latin typeface="黑体" panose="02010609060101010101" charset="-122"/>
                          <a:ea typeface="黑体" panose="02010609060101010101" charset="-122"/>
                          <a:cs typeface="仿宋_GB2312" panose="02010609030101010101" charset="-122"/>
                        </a:rPr>
                        <a:t>常法明</a:t>
                      </a:r>
                      <a:r>
                        <a:rPr lang="en-US" altLang="zh-CN" sz="1600" b="0" dirty="0">
                          <a:solidFill>
                            <a:schemeClr val="tx1"/>
                          </a:solidFill>
                          <a:latin typeface="黑体" panose="02010609060101010101" charset="-122"/>
                          <a:ea typeface="黑体" panose="02010609060101010101" charset="-122"/>
                          <a:cs typeface="仿宋_GB2312" panose="02010609030101010101" charset="-122"/>
                        </a:rPr>
                        <a:t>  13356763671</a:t>
                      </a:r>
                      <a:endParaRPr lang="en-US" altLang="zh-CN" sz="1600" b="0" dirty="0">
                        <a:solidFill>
                          <a:schemeClr val="tx1"/>
                        </a:solidFill>
                        <a:latin typeface="黑体" panose="02010609060101010101" charset="-122"/>
                        <a:ea typeface="黑体" panose="02010609060101010101" charset="-122"/>
                        <a:cs typeface="仿宋_GB2312" panose="02010609030101010101" charset="-122"/>
                      </a:endParaRPr>
                    </a:p>
                  </a:txBody>
                  <a:tcPr anchor="ctr" anchorCtr="0">
                    <a:lnL>
                      <a:noFill/>
                    </a:lnL>
                    <a:lnR>
                      <a:noFill/>
                    </a:lnR>
                    <a:lnT w="12700">
                      <a:solidFill>
                        <a:schemeClr val="accent3">
                          <a:lumMod val="75000"/>
                        </a:schemeClr>
                      </a:solidFill>
                      <a:prstDash val="solid"/>
                    </a:lnT>
                    <a:lnB w="12700">
                      <a:solidFill>
                        <a:schemeClr val="accent3">
                          <a:lumMod val="75000"/>
                        </a:schemeClr>
                      </a:solidFill>
                      <a:prstDash val="solid"/>
                    </a:lnB>
                    <a:lnTlToBr>
                      <a:noFill/>
                    </a:lnTlToBr>
                    <a:lnBlToTr>
                      <a:noFill/>
                    </a:lnBlToTr>
                    <a:noFill/>
                  </a:tcPr>
                </a:tc>
              </a:tr>
            </a:tbl>
          </a:graphicData>
        </a:graphic>
      </p:graphicFrame>
      <p:sp>
        <p:nvSpPr>
          <p:cNvPr id="2064" name="文本框 2"/>
          <p:cNvSpPr txBox="1"/>
          <p:nvPr/>
        </p:nvSpPr>
        <p:spPr>
          <a:xfrm>
            <a:off x="6252845" y="404495"/>
            <a:ext cx="2423160" cy="655320"/>
          </a:xfrm>
          <a:prstGeom prst="rect">
            <a:avLst/>
          </a:prstGeom>
          <a:noFill/>
          <a:ln w="9525">
            <a:noFill/>
          </a:ln>
        </p:spPr>
        <p:txBody>
          <a:bodyPr wrap="square" anchor="t" anchorCtr="0">
            <a:noAutofit/>
            <a:scene3d>
              <a:camera prst="orthographicFront"/>
              <a:lightRig rig="threePt" dir="t"/>
            </a:scene3d>
          </a:bodyPr>
          <a:lstStyle/>
          <a:p>
            <a:r>
              <a:rPr lang="zh-CN" altLang="en-US" sz="280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华文新魏" panose="02010800040101010101" charset="-122"/>
                <a:ea typeface="华文新魏" panose="02010800040101010101" charset="-122"/>
                <a:sym typeface="+mn-ea"/>
              </a:rPr>
              <a:t>现代高效农业</a:t>
            </a:r>
            <a:endParaRPr lang="zh-CN" altLang="en-US" sz="280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华文新魏" panose="02010800040101010101" charset="-122"/>
              <a:ea typeface="华文新魏" panose="02010800040101010101" charset="-122"/>
            </a:endParaRPr>
          </a:p>
        </p:txBody>
      </p:sp>
      <p:pic>
        <p:nvPicPr>
          <p:cNvPr id="3" name="图片 2" descr="新世纪种苗 (1)"/>
          <p:cNvPicPr>
            <a:picLocks noChangeAspect="1"/>
          </p:cNvPicPr>
          <p:nvPr/>
        </p:nvPicPr>
        <p:blipFill>
          <a:blip r:embed="rId2"/>
          <a:srcRect t="18790"/>
          <a:stretch>
            <a:fillRect/>
          </a:stretch>
        </p:blipFill>
        <p:spPr>
          <a:xfrm>
            <a:off x="4761230" y="1308735"/>
            <a:ext cx="3561080" cy="2212975"/>
          </a:xfrm>
          <a:prstGeom prst="rect">
            <a:avLst/>
          </a:prstGeom>
        </p:spPr>
      </p:pic>
      <p:pic>
        <p:nvPicPr>
          <p:cNvPr id="4" name="图片 3" descr="新世纪种苗 (5)"/>
          <p:cNvPicPr>
            <a:picLocks noChangeAspect="1"/>
          </p:cNvPicPr>
          <p:nvPr/>
        </p:nvPicPr>
        <p:blipFill>
          <a:blip r:embed="rId3"/>
          <a:stretch>
            <a:fillRect/>
          </a:stretch>
        </p:blipFill>
        <p:spPr>
          <a:xfrm>
            <a:off x="4787900" y="3512820"/>
            <a:ext cx="1737995" cy="2547620"/>
          </a:xfrm>
          <a:prstGeom prst="rect">
            <a:avLst/>
          </a:prstGeom>
        </p:spPr>
      </p:pic>
      <p:pic>
        <p:nvPicPr>
          <p:cNvPr id="6" name="图片 5" descr="新世纪种苗"/>
          <p:cNvPicPr>
            <a:picLocks noChangeAspect="1"/>
          </p:cNvPicPr>
          <p:nvPr/>
        </p:nvPicPr>
        <p:blipFill>
          <a:blip r:embed="rId4"/>
          <a:stretch>
            <a:fillRect/>
          </a:stretch>
        </p:blipFill>
        <p:spPr>
          <a:xfrm>
            <a:off x="6553200" y="3512820"/>
            <a:ext cx="1769110" cy="1149350"/>
          </a:xfrm>
          <a:prstGeom prst="rect">
            <a:avLst/>
          </a:prstGeom>
        </p:spPr>
      </p:pic>
      <p:pic>
        <p:nvPicPr>
          <p:cNvPr id="7" name="图片 6" descr="新世纪种苗 (2)"/>
          <p:cNvPicPr>
            <a:picLocks noChangeAspect="1"/>
          </p:cNvPicPr>
          <p:nvPr/>
        </p:nvPicPr>
        <p:blipFill>
          <a:blip r:embed="rId5"/>
          <a:srcRect t="9583" b="9021"/>
          <a:stretch>
            <a:fillRect/>
          </a:stretch>
        </p:blipFill>
        <p:spPr>
          <a:xfrm>
            <a:off x="6553200" y="4697730"/>
            <a:ext cx="1769110" cy="1339215"/>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50000">
              <a:schemeClr val="accent3"/>
            </a:gs>
            <a:gs pos="0">
              <a:schemeClr val="accent3">
                <a:lumMod val="25000"/>
                <a:lumOff val="75000"/>
              </a:schemeClr>
            </a:gs>
            <a:gs pos="100000">
              <a:schemeClr val="accent3">
                <a:lumMod val="85000"/>
              </a:schemeClr>
            </a:gs>
          </a:gsLst>
          <a:lin ang="5400000" scaled="1"/>
        </a:gradFill>
        <a:effectLst/>
      </p:bgPr>
    </p:bg>
    <p:spTree>
      <p:nvGrpSpPr>
        <p:cNvPr id="1" name=""/>
        <p:cNvGrpSpPr/>
        <p:nvPr/>
      </p:nvGrpSpPr>
      <p:grpSpPr>
        <a:xfrm>
          <a:off x="0" y="0"/>
          <a:ext cx="0" cy="0"/>
          <a:chOff x="0" y="0"/>
          <a:chExt cx="0" cy="0"/>
        </a:xfrm>
      </p:grpSpPr>
      <p:graphicFrame>
        <p:nvGraphicFramePr>
          <p:cNvPr id="2" name="表格 1"/>
          <p:cNvGraphicFramePr/>
          <p:nvPr>
            <p:custDataLst>
              <p:tags r:id="rId1"/>
            </p:custDataLst>
          </p:nvPr>
        </p:nvGraphicFramePr>
        <p:xfrm>
          <a:off x="395536" y="980217"/>
          <a:ext cx="4032448" cy="5304155"/>
        </p:xfrm>
        <a:graphic>
          <a:graphicData uri="http://schemas.openxmlformats.org/drawingml/2006/table">
            <a:tbl>
              <a:tblPr firstRow="1" bandRow="1">
                <a:tableStyleId>{5C22544A-7EE6-4342-B048-85BDC9FD1C3A}</a:tableStyleId>
              </a:tblPr>
              <a:tblGrid>
                <a:gridCol w="294640"/>
                <a:gridCol w="3737808"/>
              </a:tblGrid>
              <a:tr h="530225">
                <a:tc gridSpan="2">
                  <a:txBody>
                    <a:bodyPr/>
                    <a:lstStyle/>
                    <a:p>
                      <a:pPr algn="ctr">
                        <a:buNone/>
                      </a:pPr>
                      <a:r>
                        <a:rPr lang="zh-CN" altLang="en-US" sz="2000" b="1" dirty="0">
                          <a:solidFill>
                            <a:schemeClr val="bg1"/>
                          </a:solidFill>
                          <a:latin typeface="黑体" panose="02010609060101010101" charset="-122"/>
                          <a:ea typeface="黑体" panose="02010609060101010101" charset="-122"/>
                        </a:rPr>
                        <a:t>山东青然现代农业发展有限公司</a:t>
                      </a:r>
                      <a:endParaRPr lang="zh-CN" altLang="en-US" sz="2000" b="1" dirty="0">
                        <a:solidFill>
                          <a:schemeClr val="bg1"/>
                        </a:solidFill>
                        <a:latin typeface="黑体" panose="02010609060101010101" charset="-122"/>
                        <a:ea typeface="黑体" panose="02010609060101010101" charset="-122"/>
                      </a:endParaRPr>
                    </a:p>
                  </a:txBody>
                  <a:tcPr anchor="ctr">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rgbClr val="00B0F0"/>
                    </a:solidFill>
                  </a:tcPr>
                </a:tc>
                <a:tc hMerge="1">
                  <a:tcPr>
                    <a:lnR w="12700">
                      <a:solidFill>
                        <a:schemeClr val="bg1"/>
                      </a:solidFill>
                      <a:prstDash val="solid"/>
                    </a:lnR>
                    <a:lnT w="12700">
                      <a:solidFill>
                        <a:schemeClr val="bg1"/>
                      </a:solidFill>
                      <a:prstDash val="solid"/>
                    </a:lnT>
                    <a:lnB w="12700">
                      <a:solidFill>
                        <a:schemeClr val="bg1"/>
                      </a:solidFill>
                      <a:prstDash val="solid"/>
                    </a:lnB>
                  </a:tcPr>
                </a:tc>
              </a:tr>
              <a:tr h="2772000">
                <a:tc>
                  <a:txBody>
                    <a:bodyPr/>
                    <a:lstStyle/>
                    <a:p>
                      <a:pPr algn="ctr">
                        <a:buNone/>
                      </a:pPr>
                      <a:r>
                        <a:rPr lang="zh-CN" altLang="zh-CN" sz="1600" b="1">
                          <a:solidFill>
                            <a:schemeClr val="bg1"/>
                          </a:solidFill>
                          <a:latin typeface="黑体" panose="02010609060101010101" charset="-122"/>
                          <a:ea typeface="黑体" panose="02010609060101010101" charset="-122"/>
                        </a:rPr>
                        <a:t>企业简介</a:t>
                      </a:r>
                      <a:endParaRPr lang="zh-CN" altLang="zh-CN" sz="1600" b="1">
                        <a:solidFill>
                          <a:schemeClr val="bg1"/>
                        </a:solidFill>
                        <a:latin typeface="黑体" panose="02010609060101010101" charset="-122"/>
                        <a:ea typeface="黑体" panose="02010609060101010101" charset="-122"/>
                      </a:endParaRPr>
                    </a:p>
                  </a:txBody>
                  <a:tcPr anchor="ctr">
                    <a:lnR>
                      <a:noFill/>
                    </a:lnR>
                    <a:lnT w="12700">
                      <a:solidFill>
                        <a:schemeClr val="bg1"/>
                      </a:solidFill>
                      <a:prstDash val="solid"/>
                    </a:lnT>
                    <a:solidFill>
                      <a:srgbClr val="00B0F0"/>
                    </a:solidFill>
                  </a:tcPr>
                </a:tc>
                <a:tc>
                  <a:txBody>
                    <a:bodyPr/>
                    <a:lstStyle/>
                    <a:p>
                      <a:pPr algn="l">
                        <a:spcAft>
                          <a:spcPts val="300"/>
                        </a:spcAft>
                        <a:buNone/>
                      </a:pPr>
                      <a:r>
                        <a:rPr lang="en-US" altLang="zh-CN" sz="1600" b="0" dirty="0">
                          <a:solidFill>
                            <a:schemeClr val="tx1"/>
                          </a:solidFill>
                          <a:latin typeface="黑体" panose="02010609060101010101" charset="-122"/>
                          <a:ea typeface="黑体" panose="02010609060101010101" charset="-122"/>
                          <a:cs typeface="黑体" panose="02010609060101010101" charset="-122"/>
                          <a:sym typeface="+mn-ea"/>
                        </a:rPr>
                        <a:t>  </a:t>
                      </a:r>
                      <a:r>
                        <a:rPr lang="zh-CN" altLang="en-US" sz="1600" b="0" dirty="0">
                          <a:solidFill>
                            <a:schemeClr val="tx1"/>
                          </a:solidFill>
                          <a:latin typeface="黑体" panose="02010609060101010101" charset="-122"/>
                          <a:ea typeface="黑体" panose="02010609060101010101" charset="-122"/>
                          <a:cs typeface="黑体" panose="02010609060101010101" charset="-122"/>
                          <a:sym typeface="+mn-ea"/>
                        </a:rPr>
                        <a:t>专业从事桃系列产品育种研发、生产销售的企业，立足传统青州蜜桃产区，</a:t>
                      </a:r>
                      <a:r>
                        <a:rPr lang="zh-CN" altLang="en-US" sz="1600" dirty="0">
                          <a:solidFill>
                            <a:schemeClr val="tx1"/>
                          </a:solidFill>
                          <a:latin typeface="黑体" panose="02010609060101010101" charset="-122"/>
                          <a:ea typeface="黑体" panose="02010609060101010101" charset="-122"/>
                          <a:cs typeface="黑体" panose="02010609060101010101" charset="-122"/>
                          <a:sym typeface="+mn-ea"/>
                        </a:rPr>
                        <a:t>与山东省农科院果树研究所、郑州农科院果树研究所开展合作。种植基地有青州蜜桃、映霜红、金秋红蜜、毛蟠桃以及黄金桃系列等早中晚熟20余个品种，申报“玉冻春”企业桃品牌1个。</a:t>
                      </a:r>
                      <a:endParaRPr lang="zh-CN" altLang="en-US" sz="1600" dirty="0">
                        <a:solidFill>
                          <a:schemeClr val="tx1"/>
                        </a:solidFill>
                        <a:latin typeface="黑体" panose="02010609060101010101" charset="-122"/>
                        <a:ea typeface="黑体" panose="02010609060101010101" charset="-122"/>
                        <a:cs typeface="黑体" panose="02010609060101010101" charset="-122"/>
                        <a:sym typeface="+mn-ea"/>
                      </a:endParaRPr>
                    </a:p>
                    <a:p>
                      <a:pPr algn="ctr">
                        <a:spcAft>
                          <a:spcPts val="300"/>
                        </a:spcAft>
                        <a:buNone/>
                      </a:pPr>
                      <a:r>
                        <a:rPr lang="zh-CN" altLang="en-US" sz="1600" dirty="0">
                          <a:solidFill>
                            <a:schemeClr val="tx1"/>
                          </a:solidFill>
                          <a:latin typeface="黑体" panose="02010609060101010101" charset="-122"/>
                          <a:ea typeface="黑体" panose="02010609060101010101" charset="-122"/>
                          <a:cs typeface="黑体" panose="02010609060101010101" charset="-122"/>
                          <a:sym typeface="+mn-ea"/>
                        </a:rPr>
                        <a:t>山东高效特色示范园 </a:t>
                      </a:r>
                      <a:endParaRPr lang="zh-CN" altLang="en-US" sz="1600" b="0" dirty="0">
                        <a:solidFill>
                          <a:schemeClr val="tx1"/>
                        </a:solidFill>
                        <a:latin typeface="黑体" panose="02010609060101010101" charset="-122"/>
                        <a:ea typeface="黑体" panose="02010609060101010101" charset="-122"/>
                        <a:cs typeface="黑体" panose="02010609060101010101" charset="-122"/>
                        <a:sym typeface="+mn-ea"/>
                      </a:endParaRPr>
                    </a:p>
                    <a:p>
                      <a:pPr algn="ctr">
                        <a:spcAft>
                          <a:spcPts val="300"/>
                        </a:spcAft>
                        <a:buNone/>
                      </a:pPr>
                      <a:r>
                        <a:rPr lang="zh-CN" altLang="en-US" sz="1600" dirty="0">
                          <a:solidFill>
                            <a:schemeClr val="tx1"/>
                          </a:solidFill>
                          <a:latin typeface="黑体" panose="02010609060101010101" charset="-122"/>
                          <a:ea typeface="黑体" panose="02010609060101010101" charset="-122"/>
                          <a:cs typeface="黑体" panose="02010609060101010101" charset="-122"/>
                          <a:sym typeface="+mn-ea"/>
                        </a:rPr>
                        <a:t>山东省良苗繁育中心</a:t>
                      </a:r>
                      <a:endParaRPr lang="zh-CN" altLang="en-US" sz="1600" b="0" dirty="0">
                        <a:solidFill>
                          <a:schemeClr val="tx1"/>
                        </a:solidFill>
                        <a:latin typeface="黑体" panose="02010609060101010101" charset="-122"/>
                        <a:ea typeface="黑体" panose="02010609060101010101" charset="-122"/>
                        <a:cs typeface="黑体" panose="02010609060101010101" charset="-122"/>
                        <a:sym typeface="+mn-ea"/>
                      </a:endParaRPr>
                    </a:p>
                    <a:p>
                      <a:pPr algn="ctr">
                        <a:spcAft>
                          <a:spcPts val="300"/>
                        </a:spcAft>
                        <a:buNone/>
                      </a:pPr>
                      <a:r>
                        <a:rPr lang="zh-CN" altLang="en-US" sz="1600" b="0" dirty="0">
                          <a:solidFill>
                            <a:schemeClr val="tx1"/>
                          </a:solidFill>
                          <a:latin typeface="黑体" panose="02010609060101010101" charset="-122"/>
                          <a:ea typeface="黑体" panose="02010609060101010101" charset="-122"/>
                          <a:cs typeface="黑体" panose="02010609060101010101" charset="-122"/>
                          <a:sym typeface="+mn-ea"/>
                        </a:rPr>
                        <a:t>桃现代集约栽培示范园</a:t>
                      </a:r>
                      <a:endParaRPr lang="zh-CN" altLang="en-US" sz="1600" b="0" dirty="0">
                        <a:solidFill>
                          <a:schemeClr val="tx1"/>
                        </a:solidFill>
                        <a:latin typeface="黑体" panose="02010609060101010101" charset="-122"/>
                        <a:ea typeface="黑体" panose="02010609060101010101" charset="-122"/>
                        <a:cs typeface="黑体" panose="02010609060101010101" charset="-122"/>
                        <a:sym typeface="+mn-ea"/>
                      </a:endParaRPr>
                    </a:p>
                  </a:txBody>
                  <a:tcPr anchor="ctr">
                    <a:lnL>
                      <a:noFill/>
                    </a:lnL>
                    <a:lnR>
                      <a:noFill/>
                    </a:lnR>
                    <a:lnT w="12700">
                      <a:solidFill>
                        <a:schemeClr val="bg1"/>
                      </a:solidFill>
                      <a:prstDash val="solid"/>
                    </a:lnT>
                    <a:lnB w="12700">
                      <a:solidFill>
                        <a:schemeClr val="accent3">
                          <a:lumMod val="75000"/>
                        </a:schemeClr>
                      </a:solidFill>
                      <a:prstDash val="solid"/>
                    </a:lnB>
                    <a:lnTlToBr>
                      <a:noFill/>
                    </a:lnTlToBr>
                    <a:lnBlToTr>
                      <a:noFill/>
                    </a:lnBlToTr>
                    <a:noFill/>
                  </a:tcPr>
                </a:tc>
              </a:tr>
              <a:tr h="811530">
                <a:tc>
                  <a:txBody>
                    <a:bodyPr/>
                    <a:lstStyle/>
                    <a:p>
                      <a:pPr algn="ctr">
                        <a:buNone/>
                      </a:pPr>
                      <a:r>
                        <a:rPr lang="zh-CN" altLang="en-US" sz="1600" b="1">
                          <a:solidFill>
                            <a:schemeClr val="bg1"/>
                          </a:solidFill>
                          <a:latin typeface="黑体" panose="02010609060101010101" charset="-122"/>
                          <a:ea typeface="黑体" panose="02010609060101010101" charset="-122"/>
                        </a:rPr>
                        <a:t>技术需求</a:t>
                      </a:r>
                      <a:endParaRPr lang="zh-CN" altLang="en-US" sz="1600" b="1">
                        <a:solidFill>
                          <a:schemeClr val="bg1"/>
                        </a:solidFill>
                        <a:latin typeface="黑体" panose="02010609060101010101" charset="-122"/>
                        <a:ea typeface="黑体" panose="02010609060101010101" charset="-122"/>
                      </a:endParaRPr>
                    </a:p>
                  </a:txBody>
                  <a:tcPr anchor="ctr">
                    <a:lnR>
                      <a:noFill/>
                    </a:lnR>
                    <a:solidFill>
                      <a:srgbClr val="00B0F0"/>
                    </a:solidFill>
                  </a:tcPr>
                </a:tc>
                <a:tc>
                  <a:txBody>
                    <a:bodyPr/>
                    <a:lstStyle/>
                    <a:p>
                      <a:pPr algn="l">
                        <a:buNone/>
                      </a:pPr>
                      <a:r>
                        <a:rPr lang="en-US" altLang="zh-CN" sz="1600" b="0" dirty="0">
                          <a:solidFill>
                            <a:schemeClr val="tx1"/>
                          </a:solidFill>
                          <a:latin typeface="黑体" panose="02010609060101010101" charset="-122"/>
                          <a:ea typeface="黑体" panose="02010609060101010101" charset="-122"/>
                          <a:cs typeface="仿宋_GB2312" panose="02010609030101010101" charset="-122"/>
                        </a:rPr>
                        <a:t>  </a:t>
                      </a:r>
                      <a:r>
                        <a:rPr lang="zh-CN" altLang="en-US" sz="1600" b="0" dirty="0">
                          <a:solidFill>
                            <a:schemeClr val="tx1"/>
                          </a:solidFill>
                          <a:latin typeface="黑体" panose="02010609060101010101" charset="-122"/>
                          <a:ea typeface="黑体" panose="02010609060101010101" charset="-122"/>
                          <a:cs typeface="仿宋_GB2312" panose="02010609030101010101" charset="-122"/>
                        </a:rPr>
                        <a:t>抗性砧木、新生代省力化优质品种的选育；智能化梳花梳果修剪、采摘平台应用，智能化选果设备应用。</a:t>
                      </a:r>
                      <a:endParaRPr lang="zh-CN" altLang="en-US" sz="1600" b="0" dirty="0">
                        <a:solidFill>
                          <a:schemeClr val="tx1"/>
                        </a:solidFill>
                        <a:latin typeface="黑体" panose="02010609060101010101" charset="-122"/>
                        <a:ea typeface="黑体" panose="02010609060101010101" charset="-122"/>
                        <a:cs typeface="仿宋_GB2312" panose="02010609030101010101" charset="-122"/>
                      </a:endParaRPr>
                    </a:p>
                  </a:txBody>
                  <a:tcPr anchor="ctr">
                    <a:lnL>
                      <a:noFill/>
                    </a:lnL>
                    <a:lnR>
                      <a:noFill/>
                    </a:lnR>
                    <a:lnT w="12700">
                      <a:solidFill>
                        <a:schemeClr val="accent3">
                          <a:lumMod val="75000"/>
                        </a:schemeClr>
                      </a:solidFill>
                      <a:prstDash val="solid"/>
                    </a:lnT>
                    <a:lnB w="12700">
                      <a:solidFill>
                        <a:schemeClr val="accent3">
                          <a:lumMod val="75000"/>
                        </a:schemeClr>
                      </a:solidFill>
                      <a:prstDash val="solid"/>
                    </a:lnB>
                    <a:lnTlToBr>
                      <a:noFill/>
                    </a:lnTlToBr>
                    <a:lnBlToTr>
                      <a:noFill/>
                    </a:lnBlToTr>
                    <a:noFill/>
                  </a:tcPr>
                </a:tc>
              </a:tr>
              <a:tr h="811530">
                <a:tc>
                  <a:txBody>
                    <a:bodyPr/>
                    <a:p>
                      <a:pPr algn="ctr">
                        <a:buNone/>
                      </a:pPr>
                      <a:r>
                        <a:rPr lang="zh-CN" altLang="en-US" sz="1600" b="1">
                          <a:solidFill>
                            <a:schemeClr val="bg1"/>
                          </a:solidFill>
                          <a:latin typeface="黑体" panose="02010609060101010101" charset="-122"/>
                          <a:ea typeface="黑体" panose="02010609060101010101" charset="-122"/>
                        </a:rPr>
                        <a:t>联系人</a:t>
                      </a:r>
                      <a:endParaRPr lang="zh-CN" altLang="en-US" sz="1600" b="1">
                        <a:solidFill>
                          <a:schemeClr val="bg1"/>
                        </a:solidFill>
                        <a:latin typeface="黑体" panose="02010609060101010101" charset="-122"/>
                        <a:ea typeface="黑体" panose="02010609060101010101" charset="-122"/>
                      </a:endParaRPr>
                    </a:p>
                  </a:txBody>
                  <a:tcPr anchor="ctr">
                    <a:solidFill>
                      <a:srgbClr val="00B0F0"/>
                    </a:solidFill>
                  </a:tcPr>
                </a:tc>
                <a:tc>
                  <a:txBody>
                    <a:bodyPr/>
                    <a:p>
                      <a:pPr algn="ctr">
                        <a:buNone/>
                      </a:pPr>
                      <a:r>
                        <a:rPr lang="zh-CN" altLang="en-US" sz="1600" b="0" dirty="0">
                          <a:solidFill>
                            <a:schemeClr val="tx1"/>
                          </a:solidFill>
                          <a:latin typeface="黑体" panose="02010609060101010101" charset="-122"/>
                          <a:ea typeface="黑体" panose="02010609060101010101" charset="-122"/>
                          <a:cs typeface="仿宋_GB2312" panose="02010609030101010101" charset="-122"/>
                        </a:rPr>
                        <a:t>张志国</a:t>
                      </a:r>
                      <a:r>
                        <a:rPr lang="en-US" altLang="zh-CN" sz="1600" b="0" dirty="0">
                          <a:solidFill>
                            <a:schemeClr val="tx1"/>
                          </a:solidFill>
                          <a:latin typeface="黑体" panose="02010609060101010101" charset="-122"/>
                          <a:ea typeface="黑体" panose="02010609060101010101" charset="-122"/>
                          <a:cs typeface="仿宋_GB2312" panose="02010609030101010101" charset="-122"/>
                        </a:rPr>
                        <a:t> 13853632002</a:t>
                      </a:r>
                      <a:endParaRPr lang="en-US" altLang="zh-CN" sz="1600" b="0" dirty="0">
                        <a:solidFill>
                          <a:schemeClr val="tx1"/>
                        </a:solidFill>
                        <a:latin typeface="黑体" panose="02010609060101010101" charset="-122"/>
                        <a:ea typeface="黑体" panose="02010609060101010101" charset="-122"/>
                        <a:cs typeface="仿宋_GB2312" panose="02010609030101010101" charset="-122"/>
                      </a:endParaRPr>
                    </a:p>
                  </a:txBody>
                  <a:tcPr anchor="ctr">
                    <a:lnT w="12700">
                      <a:solidFill>
                        <a:schemeClr val="accent3">
                          <a:lumMod val="75000"/>
                        </a:schemeClr>
                      </a:solidFill>
                      <a:prstDash val="solid"/>
                    </a:lnT>
                    <a:lnB w="12700" cmpd="sng">
                      <a:solidFill>
                        <a:schemeClr val="accent3">
                          <a:lumMod val="75000"/>
                        </a:schemeClr>
                      </a:solidFill>
                      <a:prstDash val="solid"/>
                    </a:lnB>
                    <a:noFill/>
                  </a:tcPr>
                </a:tc>
              </a:tr>
            </a:tbl>
          </a:graphicData>
        </a:graphic>
      </p:graphicFrame>
      <p:sp>
        <p:nvSpPr>
          <p:cNvPr id="2064" name="文本框 2"/>
          <p:cNvSpPr txBox="1"/>
          <p:nvPr/>
        </p:nvSpPr>
        <p:spPr>
          <a:xfrm>
            <a:off x="6300470" y="409575"/>
            <a:ext cx="2332355" cy="655320"/>
          </a:xfrm>
          <a:prstGeom prst="rect">
            <a:avLst/>
          </a:prstGeom>
          <a:noFill/>
          <a:ln w="9525">
            <a:noFill/>
          </a:ln>
        </p:spPr>
        <p:txBody>
          <a:bodyPr wrap="square" anchor="t" anchorCtr="0">
            <a:noAutofit/>
            <a:scene3d>
              <a:camera prst="orthographicFront"/>
              <a:lightRig rig="threePt" dir="t"/>
            </a:scene3d>
          </a:bodyPr>
          <a:lstStyle/>
          <a:p>
            <a:r>
              <a:rPr lang="zh-CN" altLang="en-US" sz="280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华文新魏" panose="02010800040101010101" charset="-122"/>
                <a:ea typeface="华文新魏" panose="02010800040101010101" charset="-122"/>
                <a:sym typeface="+mn-ea"/>
              </a:rPr>
              <a:t>现代高效农业</a:t>
            </a:r>
            <a:endParaRPr lang="zh-CN" altLang="en-US" sz="280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华文新魏" panose="02010800040101010101" charset="-122"/>
              <a:ea typeface="华文新魏" panose="02010800040101010101" charset="-122"/>
            </a:endParaRPr>
          </a:p>
        </p:txBody>
      </p:sp>
      <p:pic>
        <p:nvPicPr>
          <p:cNvPr id="8" name="图片 7" descr="青然农业 (7)"/>
          <p:cNvPicPr>
            <a:picLocks noChangeAspect="1"/>
          </p:cNvPicPr>
          <p:nvPr/>
        </p:nvPicPr>
        <p:blipFill>
          <a:blip r:embed="rId2"/>
          <a:stretch>
            <a:fillRect/>
          </a:stretch>
        </p:blipFill>
        <p:spPr>
          <a:xfrm>
            <a:off x="4716780" y="3592195"/>
            <a:ext cx="1794510" cy="2530475"/>
          </a:xfrm>
          <a:prstGeom prst="rect">
            <a:avLst/>
          </a:prstGeom>
        </p:spPr>
      </p:pic>
      <p:pic>
        <p:nvPicPr>
          <p:cNvPr id="10" name="图片 9" descr="青然农业 (5)"/>
          <p:cNvPicPr>
            <a:picLocks noChangeAspect="1"/>
          </p:cNvPicPr>
          <p:nvPr/>
        </p:nvPicPr>
        <p:blipFill>
          <a:blip r:embed="rId3"/>
          <a:srcRect t="5748"/>
          <a:stretch>
            <a:fillRect/>
          </a:stretch>
        </p:blipFill>
        <p:spPr>
          <a:xfrm>
            <a:off x="4716145" y="908685"/>
            <a:ext cx="3831590" cy="2654935"/>
          </a:xfrm>
          <a:prstGeom prst="rect">
            <a:avLst/>
          </a:prstGeom>
        </p:spPr>
      </p:pic>
      <p:pic>
        <p:nvPicPr>
          <p:cNvPr id="3" name="图片 2" descr="青然农业 (6)"/>
          <p:cNvPicPr>
            <a:picLocks noChangeAspect="1"/>
          </p:cNvPicPr>
          <p:nvPr/>
        </p:nvPicPr>
        <p:blipFill>
          <a:blip r:embed="rId4"/>
          <a:stretch>
            <a:fillRect/>
          </a:stretch>
        </p:blipFill>
        <p:spPr>
          <a:xfrm>
            <a:off x="6620510" y="3592195"/>
            <a:ext cx="1927860" cy="253047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50000">
              <a:schemeClr val="accent3"/>
            </a:gs>
            <a:gs pos="0">
              <a:schemeClr val="accent3">
                <a:lumMod val="25000"/>
                <a:lumOff val="75000"/>
              </a:schemeClr>
            </a:gs>
            <a:gs pos="100000">
              <a:schemeClr val="accent3">
                <a:lumMod val="85000"/>
              </a:schemeClr>
            </a:gs>
          </a:gsLst>
          <a:lin ang="5400000" scaled="1"/>
        </a:gradFill>
        <a:effectLst/>
      </p:bgPr>
    </p:bg>
    <p:spTree>
      <p:nvGrpSpPr>
        <p:cNvPr id="1" name=""/>
        <p:cNvGrpSpPr/>
        <p:nvPr/>
      </p:nvGrpSpPr>
      <p:grpSpPr>
        <a:xfrm>
          <a:off x="0" y="0"/>
          <a:ext cx="0" cy="0"/>
          <a:chOff x="0" y="0"/>
          <a:chExt cx="0" cy="0"/>
        </a:xfrm>
      </p:grpSpPr>
      <p:graphicFrame>
        <p:nvGraphicFramePr>
          <p:cNvPr id="2" name="表格 1"/>
          <p:cNvGraphicFramePr/>
          <p:nvPr>
            <p:custDataLst>
              <p:tags r:id="rId1"/>
            </p:custDataLst>
          </p:nvPr>
        </p:nvGraphicFramePr>
        <p:xfrm>
          <a:off x="395605" y="1125220"/>
          <a:ext cx="4118610" cy="5165090"/>
        </p:xfrm>
        <a:graphic>
          <a:graphicData uri="http://schemas.openxmlformats.org/drawingml/2006/table">
            <a:tbl>
              <a:tblPr firstRow="1" bandRow="1">
                <a:tableStyleId>{5C22544A-7EE6-4342-B048-85BDC9FD1C3A}</a:tableStyleId>
              </a:tblPr>
              <a:tblGrid>
                <a:gridCol w="286385"/>
                <a:gridCol w="3832225"/>
              </a:tblGrid>
              <a:tr h="396240">
                <a:tc gridSpan="2">
                  <a:txBody>
                    <a:bodyPr/>
                    <a:lstStyle/>
                    <a:p>
                      <a:pPr algn="ctr">
                        <a:buNone/>
                      </a:pPr>
                      <a:r>
                        <a:rPr lang="zh-CN" altLang="en-US" sz="2000" b="1" dirty="0">
                          <a:solidFill>
                            <a:schemeClr val="bg1"/>
                          </a:solidFill>
                          <a:latin typeface="黑体" panose="02010609060101010101" charset="-122"/>
                          <a:ea typeface="黑体" panose="02010609060101010101" charset="-122"/>
                        </a:rPr>
                        <a:t>青州市亚泰农业科技有限公司</a:t>
                      </a:r>
                      <a:endParaRPr lang="zh-CN" altLang="en-US" sz="2000" b="1" dirty="0">
                        <a:solidFill>
                          <a:schemeClr val="bg1"/>
                        </a:solidFill>
                        <a:latin typeface="黑体" panose="02010609060101010101" charset="-122"/>
                        <a:ea typeface="黑体" panose="02010609060101010101" charset="-122"/>
                      </a:endParaRPr>
                    </a:p>
                  </a:txBody>
                  <a:tcPr anchor="ctr">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rgbClr val="00B0F0"/>
                    </a:solidFill>
                  </a:tcPr>
                </a:tc>
                <a:tc hMerge="1">
                  <a:tcPr>
                    <a:lnR w="12700">
                      <a:solidFill>
                        <a:schemeClr val="bg1"/>
                      </a:solidFill>
                      <a:prstDash val="solid"/>
                    </a:lnR>
                    <a:lnT w="12700">
                      <a:solidFill>
                        <a:schemeClr val="bg1"/>
                      </a:solidFill>
                      <a:prstDash val="solid"/>
                    </a:lnT>
                    <a:lnB w="12700">
                      <a:solidFill>
                        <a:schemeClr val="bg1"/>
                      </a:solidFill>
                      <a:prstDash val="solid"/>
                    </a:lnB>
                  </a:tcPr>
                </a:tc>
              </a:tr>
              <a:tr h="2839085">
                <a:tc>
                  <a:txBody>
                    <a:bodyPr/>
                    <a:lstStyle/>
                    <a:p>
                      <a:pPr algn="ctr">
                        <a:buNone/>
                      </a:pPr>
                      <a:r>
                        <a:rPr lang="zh-CN" altLang="zh-CN" sz="1600" b="1">
                          <a:solidFill>
                            <a:schemeClr val="bg1"/>
                          </a:solidFill>
                          <a:latin typeface="黑体" panose="02010609060101010101" charset="-122"/>
                          <a:ea typeface="黑体" panose="02010609060101010101" charset="-122"/>
                        </a:rPr>
                        <a:t>企业简介</a:t>
                      </a:r>
                      <a:endParaRPr lang="zh-CN" altLang="zh-CN" sz="1600" b="1">
                        <a:solidFill>
                          <a:schemeClr val="bg1"/>
                        </a:solidFill>
                        <a:latin typeface="黑体" panose="02010609060101010101" charset="-122"/>
                        <a:ea typeface="黑体" panose="02010609060101010101" charset="-122"/>
                      </a:endParaRPr>
                    </a:p>
                  </a:txBody>
                  <a:tcPr anchor="ctr">
                    <a:lnR>
                      <a:noFill/>
                    </a:lnR>
                    <a:lnT w="12700">
                      <a:solidFill>
                        <a:schemeClr val="bg1"/>
                      </a:solidFill>
                      <a:prstDash val="solid"/>
                    </a:lnT>
                    <a:solidFill>
                      <a:srgbClr val="00B0F0"/>
                    </a:solidFill>
                  </a:tcPr>
                </a:tc>
                <a:tc>
                  <a:txBody>
                    <a:bodyPr/>
                    <a:lstStyle/>
                    <a:p>
                      <a:pPr algn="l" latinLnBrk="1">
                        <a:spcAft>
                          <a:spcPts val="300"/>
                        </a:spcAft>
                        <a:buNone/>
                      </a:pPr>
                      <a:r>
                        <a:rPr lang="en-US" altLang="zh-CN" sz="1600" b="0" dirty="0">
                          <a:solidFill>
                            <a:schemeClr val="tx1"/>
                          </a:solidFill>
                          <a:latin typeface="黑体" panose="02010609060101010101" charset="-122"/>
                          <a:ea typeface="黑体" panose="02010609060101010101" charset="-122"/>
                          <a:cs typeface="黑体" panose="02010609060101010101" charset="-122"/>
                        </a:rPr>
                        <a:t>  </a:t>
                      </a:r>
                      <a:r>
                        <a:rPr lang="zh-CN" altLang="en-US" sz="1600" b="0" dirty="0">
                          <a:solidFill>
                            <a:schemeClr val="tx1"/>
                          </a:solidFill>
                          <a:latin typeface="黑体" panose="02010609060101010101" charset="-122"/>
                          <a:ea typeface="黑体" panose="02010609060101010101" charset="-122"/>
                          <a:cs typeface="黑体" panose="02010609060101010101" charset="-122"/>
                        </a:rPr>
                        <a:t>专业从事花卉种苗研发、种质创新，蝴蝶兰、凤梨等中高档盆栽花的育繁推及进出口业务。重点开展了蝴蝶兰快速繁育体系、蝴蝶兰优质高效栽培技术体系、蜡质蝴蝶兰催花技术和物联网温室智能化控制系统等方面研究。</a:t>
                      </a:r>
                      <a:endParaRPr lang="zh-CN" altLang="en-US" sz="1600" b="0" dirty="0">
                        <a:solidFill>
                          <a:schemeClr val="tx1"/>
                        </a:solidFill>
                        <a:latin typeface="黑体" panose="02010609060101010101" charset="-122"/>
                        <a:ea typeface="黑体" panose="02010609060101010101" charset="-122"/>
                        <a:cs typeface="黑体" panose="02010609060101010101" charset="-122"/>
                      </a:endParaRPr>
                    </a:p>
                    <a:p>
                      <a:pPr algn="ctr" latinLnBrk="1">
                        <a:spcAft>
                          <a:spcPts val="300"/>
                        </a:spcAft>
                        <a:buNone/>
                      </a:pPr>
                      <a:r>
                        <a:rPr lang="zh-CN" altLang="en-US" sz="1600" b="0" dirty="0">
                          <a:solidFill>
                            <a:schemeClr val="tx1"/>
                          </a:solidFill>
                          <a:latin typeface="黑体" panose="02010609060101010101" charset="-122"/>
                          <a:ea typeface="黑体" panose="02010609060101010101" charset="-122"/>
                          <a:cs typeface="黑体" panose="02010609060101010101" charset="-122"/>
                        </a:rPr>
                        <a:t>国家高新技术企业</a:t>
                      </a:r>
                      <a:endParaRPr lang="zh-CN" altLang="en-US" sz="1600" b="0" dirty="0">
                        <a:solidFill>
                          <a:schemeClr val="tx1"/>
                        </a:solidFill>
                        <a:latin typeface="黑体" panose="02010609060101010101" charset="-122"/>
                        <a:ea typeface="黑体" panose="02010609060101010101" charset="-122"/>
                        <a:cs typeface="黑体" panose="02010609060101010101" charset="-122"/>
                      </a:endParaRPr>
                    </a:p>
                    <a:p>
                      <a:pPr algn="ctr" latinLnBrk="1">
                        <a:spcAft>
                          <a:spcPts val="300"/>
                        </a:spcAft>
                        <a:buNone/>
                      </a:pPr>
                      <a:r>
                        <a:rPr lang="zh-CN" altLang="en-US" sz="1600" b="0" dirty="0">
                          <a:solidFill>
                            <a:schemeClr val="tx1"/>
                          </a:solidFill>
                          <a:latin typeface="黑体" panose="02010609060101010101" charset="-122"/>
                          <a:ea typeface="黑体" panose="02010609060101010101" charset="-122"/>
                          <a:cs typeface="黑体" panose="02010609060101010101" charset="-122"/>
                        </a:rPr>
                        <a:t>国家标准化试点企业</a:t>
                      </a:r>
                      <a:endParaRPr lang="zh-CN" altLang="en-US" sz="1600" b="0" dirty="0">
                        <a:solidFill>
                          <a:schemeClr val="tx1"/>
                        </a:solidFill>
                        <a:latin typeface="黑体" panose="02010609060101010101" charset="-122"/>
                        <a:ea typeface="黑体" panose="02010609060101010101" charset="-122"/>
                        <a:cs typeface="黑体" panose="02010609060101010101" charset="-122"/>
                      </a:endParaRPr>
                    </a:p>
                    <a:p>
                      <a:pPr algn="ctr" latinLnBrk="1">
                        <a:spcAft>
                          <a:spcPts val="300"/>
                        </a:spcAft>
                        <a:buNone/>
                      </a:pPr>
                      <a:r>
                        <a:rPr lang="zh-CN" altLang="en-US" sz="1600" b="0" dirty="0">
                          <a:solidFill>
                            <a:schemeClr val="tx1"/>
                          </a:solidFill>
                          <a:latin typeface="黑体" panose="02010609060101010101" charset="-122"/>
                          <a:ea typeface="黑体" panose="02010609060101010101" charset="-122"/>
                          <a:cs typeface="黑体" panose="02010609060101010101" charset="-122"/>
                        </a:rPr>
                        <a:t>山东省农业产业化龙头企业</a:t>
                      </a:r>
                      <a:endParaRPr lang="zh-CN" altLang="en-US" sz="1600" b="0" dirty="0">
                        <a:solidFill>
                          <a:schemeClr val="tx1"/>
                        </a:solidFill>
                        <a:latin typeface="黑体" panose="02010609060101010101" charset="-122"/>
                        <a:ea typeface="黑体" panose="02010609060101010101" charset="-122"/>
                        <a:cs typeface="黑体" panose="02010609060101010101" charset="-122"/>
                      </a:endParaRPr>
                    </a:p>
                    <a:p>
                      <a:pPr algn="ctr" latinLnBrk="1">
                        <a:spcAft>
                          <a:spcPts val="300"/>
                        </a:spcAft>
                        <a:buNone/>
                      </a:pPr>
                      <a:r>
                        <a:rPr lang="zh-CN" altLang="en-US" sz="1600" b="0" dirty="0">
                          <a:solidFill>
                            <a:schemeClr val="tx1"/>
                          </a:solidFill>
                          <a:latin typeface="黑体" panose="02010609060101010101" charset="-122"/>
                          <a:ea typeface="黑体" panose="02010609060101010101" charset="-122"/>
                          <a:cs typeface="黑体" panose="02010609060101010101" charset="-122"/>
                        </a:rPr>
                        <a:t>山东省花卉技术创新中心</a:t>
                      </a:r>
                      <a:endParaRPr lang="zh-CN" altLang="en-US" sz="1600" b="0" dirty="0">
                        <a:solidFill>
                          <a:schemeClr val="tx1"/>
                        </a:solidFill>
                        <a:latin typeface="黑体" panose="02010609060101010101" charset="-122"/>
                        <a:ea typeface="黑体" panose="02010609060101010101" charset="-122"/>
                        <a:cs typeface="黑体" panose="02010609060101010101" charset="-122"/>
                      </a:endParaRPr>
                    </a:p>
                  </a:txBody>
                  <a:tcPr anchor="ctr">
                    <a:lnL>
                      <a:noFill/>
                    </a:lnL>
                    <a:lnR>
                      <a:noFill/>
                    </a:lnR>
                    <a:lnT w="12700">
                      <a:solidFill>
                        <a:schemeClr val="bg1"/>
                      </a:solidFill>
                      <a:prstDash val="solid"/>
                    </a:lnT>
                    <a:lnB w="12700">
                      <a:solidFill>
                        <a:schemeClr val="accent3">
                          <a:lumMod val="75000"/>
                        </a:schemeClr>
                      </a:solidFill>
                      <a:prstDash val="solid"/>
                    </a:lnB>
                    <a:lnTlToBr>
                      <a:noFill/>
                    </a:lnTlToBr>
                    <a:lnBlToTr>
                      <a:noFill/>
                    </a:lnBlToTr>
                    <a:noFill/>
                  </a:tcPr>
                </a:tc>
              </a:tr>
              <a:tr h="1106805">
                <a:tc>
                  <a:txBody>
                    <a:bodyPr/>
                    <a:lstStyle/>
                    <a:p>
                      <a:pPr algn="ctr">
                        <a:buNone/>
                      </a:pPr>
                      <a:r>
                        <a:rPr lang="zh-CN" altLang="en-US" sz="1600" b="1">
                          <a:solidFill>
                            <a:schemeClr val="bg1"/>
                          </a:solidFill>
                          <a:latin typeface="黑体" panose="02010609060101010101" charset="-122"/>
                          <a:ea typeface="黑体" panose="02010609060101010101" charset="-122"/>
                        </a:rPr>
                        <a:t>技术需求</a:t>
                      </a:r>
                      <a:endParaRPr lang="zh-CN" altLang="en-US" sz="1600" b="1">
                        <a:solidFill>
                          <a:schemeClr val="bg1"/>
                        </a:solidFill>
                        <a:latin typeface="黑体" panose="02010609060101010101" charset="-122"/>
                        <a:ea typeface="黑体" panose="02010609060101010101" charset="-122"/>
                      </a:endParaRPr>
                    </a:p>
                  </a:txBody>
                  <a:tcPr anchor="ctr">
                    <a:lnR>
                      <a:noFill/>
                    </a:lnR>
                    <a:solidFill>
                      <a:srgbClr val="00B0F0"/>
                    </a:solidFill>
                  </a:tcPr>
                </a:tc>
                <a:tc>
                  <a:txBody>
                    <a:bodyPr/>
                    <a:lstStyle/>
                    <a:p>
                      <a:pPr algn="ctr">
                        <a:buNone/>
                      </a:pPr>
                      <a:r>
                        <a:rPr lang="zh-CN" altLang="en-US" sz="1600" b="0" dirty="0">
                          <a:solidFill>
                            <a:schemeClr val="tx1"/>
                          </a:solidFill>
                          <a:latin typeface="黑体" panose="02010609060101010101" charset="-122"/>
                          <a:ea typeface="黑体" panose="02010609060101010101" charset="-122"/>
                          <a:cs typeface="仿宋_GB2312" panose="02010609030101010101" charset="-122"/>
                        </a:rPr>
                        <a:t>兰科花卉基因编辑育种。</a:t>
                      </a:r>
                      <a:endParaRPr lang="zh-CN" altLang="en-US" sz="1600" b="0" dirty="0">
                        <a:solidFill>
                          <a:schemeClr val="tx1"/>
                        </a:solidFill>
                        <a:latin typeface="黑体" panose="02010609060101010101" charset="-122"/>
                        <a:ea typeface="黑体" panose="02010609060101010101" charset="-122"/>
                        <a:cs typeface="仿宋_GB2312" panose="02010609030101010101" charset="-122"/>
                      </a:endParaRPr>
                    </a:p>
                  </a:txBody>
                  <a:tcPr anchor="ctr">
                    <a:lnL>
                      <a:noFill/>
                    </a:lnL>
                    <a:lnR>
                      <a:noFill/>
                    </a:lnR>
                    <a:lnT w="12700">
                      <a:solidFill>
                        <a:schemeClr val="accent3">
                          <a:lumMod val="75000"/>
                        </a:schemeClr>
                      </a:solidFill>
                      <a:prstDash val="solid"/>
                    </a:lnT>
                    <a:lnB w="12700">
                      <a:solidFill>
                        <a:schemeClr val="accent3">
                          <a:lumMod val="75000"/>
                        </a:schemeClr>
                      </a:solidFill>
                      <a:prstDash val="solid"/>
                    </a:lnB>
                    <a:lnTlToBr>
                      <a:noFill/>
                    </a:lnTlToBr>
                    <a:lnBlToTr>
                      <a:noFill/>
                    </a:lnBlToTr>
                    <a:noFill/>
                  </a:tcPr>
                </a:tc>
              </a:tr>
              <a:tr h="822960">
                <a:tc>
                  <a:txBody>
                    <a:bodyPr/>
                    <a:p>
                      <a:pPr algn="ctr">
                        <a:buNone/>
                      </a:pPr>
                      <a:r>
                        <a:rPr lang="zh-CN" altLang="en-US" sz="1600" b="1">
                          <a:solidFill>
                            <a:schemeClr val="bg1"/>
                          </a:solidFill>
                          <a:latin typeface="黑体" panose="02010609060101010101" charset="-122"/>
                          <a:ea typeface="黑体" panose="02010609060101010101" charset="-122"/>
                        </a:rPr>
                        <a:t>联系人</a:t>
                      </a:r>
                      <a:endParaRPr lang="zh-CN" altLang="en-US" sz="1600" b="1">
                        <a:solidFill>
                          <a:schemeClr val="bg1"/>
                        </a:solidFill>
                        <a:latin typeface="黑体" panose="02010609060101010101" charset="-122"/>
                        <a:ea typeface="黑体" panose="02010609060101010101" charset="-122"/>
                      </a:endParaRPr>
                    </a:p>
                  </a:txBody>
                  <a:tcPr anchor="ctr">
                    <a:lnR>
                      <a:noFill/>
                    </a:lnR>
                    <a:solidFill>
                      <a:srgbClr val="00B0F0"/>
                    </a:solidFill>
                  </a:tcPr>
                </a:tc>
                <a:tc>
                  <a:txBody>
                    <a:bodyPr/>
                    <a:p>
                      <a:pPr algn="ctr">
                        <a:buNone/>
                      </a:pPr>
                      <a:r>
                        <a:rPr lang="zh-CN" altLang="en-US" sz="1600" b="0" dirty="0">
                          <a:solidFill>
                            <a:schemeClr val="tx1"/>
                          </a:solidFill>
                          <a:latin typeface="黑体" panose="02010609060101010101" charset="-122"/>
                          <a:ea typeface="黑体" panose="02010609060101010101" charset="-122"/>
                          <a:cs typeface="仿宋_GB2312" panose="02010609030101010101" charset="-122"/>
                        </a:rPr>
                        <a:t>王春玲</a:t>
                      </a:r>
                      <a:r>
                        <a:rPr lang="en-US" altLang="zh-CN" sz="1600" b="0" dirty="0">
                          <a:solidFill>
                            <a:schemeClr val="tx1"/>
                          </a:solidFill>
                          <a:latin typeface="黑体" panose="02010609060101010101" charset="-122"/>
                          <a:ea typeface="黑体" panose="02010609060101010101" charset="-122"/>
                          <a:cs typeface="仿宋_GB2312" panose="02010609030101010101" charset="-122"/>
                        </a:rPr>
                        <a:t> 18806363456</a:t>
                      </a:r>
                      <a:endParaRPr lang="en-US" altLang="zh-CN" sz="1600" b="0" dirty="0">
                        <a:solidFill>
                          <a:schemeClr val="tx1"/>
                        </a:solidFill>
                        <a:latin typeface="黑体" panose="02010609060101010101" charset="-122"/>
                        <a:ea typeface="黑体" panose="02010609060101010101" charset="-122"/>
                        <a:cs typeface="仿宋_GB2312" panose="02010609030101010101" charset="-122"/>
                      </a:endParaRPr>
                    </a:p>
                  </a:txBody>
                  <a:tcPr anchor="ctr">
                    <a:lnL>
                      <a:noFill/>
                    </a:lnL>
                    <a:lnR>
                      <a:noFill/>
                    </a:lnR>
                    <a:lnT w="12700">
                      <a:solidFill>
                        <a:schemeClr val="accent3">
                          <a:lumMod val="75000"/>
                        </a:schemeClr>
                      </a:solidFill>
                      <a:prstDash val="solid"/>
                    </a:lnT>
                    <a:lnB w="12700">
                      <a:solidFill>
                        <a:schemeClr val="accent3">
                          <a:lumMod val="75000"/>
                        </a:schemeClr>
                      </a:solidFill>
                      <a:prstDash val="solid"/>
                    </a:lnB>
                    <a:lnTlToBr>
                      <a:noFill/>
                    </a:lnTlToBr>
                    <a:lnBlToTr>
                      <a:noFill/>
                    </a:lnBlToTr>
                    <a:noFill/>
                  </a:tcPr>
                </a:tc>
              </a:tr>
            </a:tbl>
          </a:graphicData>
        </a:graphic>
      </p:graphicFrame>
      <p:sp>
        <p:nvSpPr>
          <p:cNvPr id="2064" name="文本框 2"/>
          <p:cNvSpPr txBox="1"/>
          <p:nvPr/>
        </p:nvSpPr>
        <p:spPr>
          <a:xfrm>
            <a:off x="6285230" y="409575"/>
            <a:ext cx="2448560" cy="655320"/>
          </a:xfrm>
          <a:prstGeom prst="rect">
            <a:avLst/>
          </a:prstGeom>
          <a:noFill/>
          <a:ln w="9525">
            <a:noFill/>
          </a:ln>
        </p:spPr>
        <p:txBody>
          <a:bodyPr wrap="square" anchor="t" anchorCtr="0">
            <a:noAutofit/>
            <a:scene3d>
              <a:camera prst="orthographicFront"/>
              <a:lightRig rig="threePt" dir="t"/>
            </a:scene3d>
          </a:bodyPr>
          <a:lstStyle/>
          <a:p>
            <a:r>
              <a:rPr lang="zh-CN" altLang="en-US" sz="280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华文新魏" panose="02010800040101010101" charset="-122"/>
                <a:ea typeface="华文新魏" panose="02010800040101010101" charset="-122"/>
                <a:sym typeface="+mn-ea"/>
              </a:rPr>
              <a:t>现代高效农业</a:t>
            </a:r>
            <a:endParaRPr lang="zh-CN" altLang="en-US" sz="280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华文新魏" panose="02010800040101010101" charset="-122"/>
              <a:ea typeface="华文新魏" panose="02010800040101010101" charset="-122"/>
            </a:endParaRPr>
          </a:p>
        </p:txBody>
      </p:sp>
      <p:pic>
        <p:nvPicPr>
          <p:cNvPr id="6" name="图片 5" descr="亚泰花卉2"/>
          <p:cNvPicPr>
            <a:picLocks noChangeAspect="1"/>
          </p:cNvPicPr>
          <p:nvPr/>
        </p:nvPicPr>
        <p:blipFill>
          <a:blip r:embed="rId2"/>
          <a:srcRect r="2987"/>
          <a:stretch>
            <a:fillRect/>
          </a:stretch>
        </p:blipFill>
        <p:spPr>
          <a:xfrm>
            <a:off x="4787900" y="3716655"/>
            <a:ext cx="3959860" cy="2245360"/>
          </a:xfrm>
          <a:prstGeom prst="rect">
            <a:avLst/>
          </a:prstGeom>
        </p:spPr>
      </p:pic>
      <p:pic>
        <p:nvPicPr>
          <p:cNvPr id="8" name="图片 7" descr="微信图片_20260507141914_58_3"/>
          <p:cNvPicPr>
            <a:picLocks noChangeAspect="1"/>
          </p:cNvPicPr>
          <p:nvPr/>
        </p:nvPicPr>
        <p:blipFill>
          <a:blip r:embed="rId3"/>
          <a:stretch>
            <a:fillRect/>
          </a:stretch>
        </p:blipFill>
        <p:spPr>
          <a:xfrm>
            <a:off x="4787900" y="1268730"/>
            <a:ext cx="3906520" cy="2378075"/>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50000">
              <a:schemeClr val="accent3"/>
            </a:gs>
            <a:gs pos="0">
              <a:schemeClr val="accent3">
                <a:lumMod val="25000"/>
                <a:lumOff val="75000"/>
              </a:schemeClr>
            </a:gs>
            <a:gs pos="100000">
              <a:schemeClr val="accent3">
                <a:lumMod val="85000"/>
              </a:schemeClr>
            </a:gs>
          </a:gsLst>
          <a:lin ang="5400000" scaled="1"/>
        </a:gradFill>
        <a:effectLst/>
      </p:bgPr>
    </p:bg>
    <p:spTree>
      <p:nvGrpSpPr>
        <p:cNvPr id="1" name=""/>
        <p:cNvGrpSpPr/>
        <p:nvPr/>
      </p:nvGrpSpPr>
      <p:grpSpPr>
        <a:xfrm>
          <a:off x="0" y="0"/>
          <a:ext cx="0" cy="0"/>
          <a:chOff x="0" y="0"/>
          <a:chExt cx="0" cy="0"/>
        </a:xfrm>
      </p:grpSpPr>
      <p:graphicFrame>
        <p:nvGraphicFramePr>
          <p:cNvPr id="2" name="表格 1"/>
          <p:cNvGraphicFramePr/>
          <p:nvPr>
            <p:custDataLst>
              <p:tags r:id="rId1"/>
            </p:custDataLst>
          </p:nvPr>
        </p:nvGraphicFramePr>
        <p:xfrm>
          <a:off x="395605" y="1196975"/>
          <a:ext cx="4118610" cy="4864100"/>
        </p:xfrm>
        <a:graphic>
          <a:graphicData uri="http://schemas.openxmlformats.org/drawingml/2006/table">
            <a:tbl>
              <a:tblPr firstRow="1" bandRow="1">
                <a:tableStyleId>{5C22544A-7EE6-4342-B048-85BDC9FD1C3A}</a:tableStyleId>
              </a:tblPr>
              <a:tblGrid>
                <a:gridCol w="286385"/>
                <a:gridCol w="3832225"/>
              </a:tblGrid>
              <a:tr h="396240">
                <a:tc gridSpan="2">
                  <a:txBody>
                    <a:bodyPr/>
                    <a:lstStyle/>
                    <a:p>
                      <a:pPr algn="ctr">
                        <a:buNone/>
                      </a:pPr>
                      <a:r>
                        <a:rPr lang="zh-CN" altLang="en-US" sz="2000" b="1" dirty="0">
                          <a:solidFill>
                            <a:schemeClr val="bg1"/>
                          </a:solidFill>
                          <a:latin typeface="黑体" panose="02010609060101010101" charset="-122"/>
                          <a:ea typeface="黑体" panose="02010609060101010101" charset="-122"/>
                        </a:rPr>
                        <a:t>山东多芬农业有限公司</a:t>
                      </a:r>
                      <a:endParaRPr lang="zh-CN" altLang="en-US" sz="2000" b="1" dirty="0">
                        <a:solidFill>
                          <a:schemeClr val="bg1"/>
                        </a:solidFill>
                        <a:latin typeface="黑体" panose="02010609060101010101" charset="-122"/>
                        <a:ea typeface="黑体" panose="02010609060101010101" charset="-122"/>
                      </a:endParaRPr>
                    </a:p>
                  </a:txBody>
                  <a:tcPr anchor="ctr">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rgbClr val="00B0F0"/>
                    </a:solidFill>
                  </a:tcPr>
                </a:tc>
                <a:tc hMerge="1">
                  <a:tcPr>
                    <a:lnR w="12700">
                      <a:solidFill>
                        <a:schemeClr val="bg1"/>
                      </a:solidFill>
                      <a:prstDash val="solid"/>
                    </a:lnR>
                    <a:lnT w="12700">
                      <a:solidFill>
                        <a:schemeClr val="bg1"/>
                      </a:solidFill>
                      <a:prstDash val="solid"/>
                    </a:lnT>
                    <a:lnB w="12700">
                      <a:solidFill>
                        <a:schemeClr val="bg1"/>
                      </a:solidFill>
                      <a:prstDash val="solid"/>
                    </a:lnB>
                  </a:tcPr>
                </a:tc>
              </a:tr>
              <a:tr h="2538095">
                <a:tc>
                  <a:txBody>
                    <a:bodyPr/>
                    <a:lstStyle/>
                    <a:p>
                      <a:pPr algn="ctr">
                        <a:buNone/>
                      </a:pPr>
                      <a:r>
                        <a:rPr lang="zh-CN" altLang="zh-CN" sz="1600" b="1">
                          <a:solidFill>
                            <a:schemeClr val="bg1"/>
                          </a:solidFill>
                          <a:latin typeface="黑体" panose="02010609060101010101" charset="-122"/>
                          <a:ea typeface="黑体" panose="02010609060101010101" charset="-122"/>
                        </a:rPr>
                        <a:t>企业简介</a:t>
                      </a:r>
                      <a:endParaRPr lang="zh-CN" altLang="zh-CN" sz="1600" b="1">
                        <a:solidFill>
                          <a:schemeClr val="bg1"/>
                        </a:solidFill>
                        <a:latin typeface="黑体" panose="02010609060101010101" charset="-122"/>
                        <a:ea typeface="黑体" panose="02010609060101010101" charset="-122"/>
                      </a:endParaRPr>
                    </a:p>
                  </a:txBody>
                  <a:tcPr anchor="ctr">
                    <a:lnR>
                      <a:noFill/>
                    </a:lnR>
                    <a:lnT w="12700">
                      <a:solidFill>
                        <a:schemeClr val="bg1"/>
                      </a:solidFill>
                      <a:prstDash val="solid"/>
                    </a:lnT>
                    <a:solidFill>
                      <a:srgbClr val="00B0F0"/>
                    </a:solidFill>
                  </a:tcPr>
                </a:tc>
                <a:tc>
                  <a:txBody>
                    <a:bodyPr/>
                    <a:lstStyle/>
                    <a:p>
                      <a:pPr algn="l" latinLnBrk="1">
                        <a:spcAft>
                          <a:spcPts val="300"/>
                        </a:spcAft>
                        <a:buNone/>
                      </a:pPr>
                      <a:r>
                        <a:rPr lang="en-US" altLang="zh-CN" sz="1600" b="0" dirty="0">
                          <a:solidFill>
                            <a:schemeClr val="tx1"/>
                          </a:solidFill>
                          <a:latin typeface="黑体" panose="02010609060101010101" charset="-122"/>
                          <a:ea typeface="黑体" panose="02010609060101010101" charset="-122"/>
                          <a:cs typeface="黑体" panose="02010609060101010101" charset="-122"/>
                        </a:rPr>
                        <a:t>  </a:t>
                      </a:r>
                      <a:r>
                        <a:rPr lang="zh-CN" altLang="en-US" sz="1600" b="0" dirty="0">
                          <a:solidFill>
                            <a:schemeClr val="tx1"/>
                          </a:solidFill>
                          <a:latin typeface="黑体" panose="02010609060101010101" charset="-122"/>
                          <a:ea typeface="黑体" panose="02010609060101010101" charset="-122"/>
                          <a:cs typeface="黑体" panose="02010609060101010101" charset="-122"/>
                        </a:rPr>
                        <a:t>专业从事高品质特肥研发生产与销售服务，致力于为现代农业提供全程营养方案，拥有大量元素、中量元素、微量元素、含腐植酸等七大系列，拥有业界领先的飞防流体肥、亚磷酸钾生产技术。</a:t>
                      </a:r>
                      <a:endParaRPr lang="zh-CN" altLang="en-US" sz="1600" b="0" dirty="0">
                        <a:solidFill>
                          <a:schemeClr val="tx1"/>
                        </a:solidFill>
                        <a:latin typeface="黑体" panose="02010609060101010101" charset="-122"/>
                        <a:ea typeface="黑体" panose="02010609060101010101" charset="-122"/>
                        <a:cs typeface="黑体" panose="02010609060101010101" charset="-122"/>
                      </a:endParaRPr>
                    </a:p>
                    <a:p>
                      <a:pPr algn="ctr" latinLnBrk="1">
                        <a:spcAft>
                          <a:spcPts val="300"/>
                        </a:spcAft>
                        <a:buNone/>
                      </a:pPr>
                      <a:r>
                        <a:rPr lang="zh-CN" altLang="en-US" sz="1600" b="0" dirty="0">
                          <a:solidFill>
                            <a:schemeClr val="tx1"/>
                          </a:solidFill>
                          <a:latin typeface="黑体" panose="02010609060101010101" charset="-122"/>
                          <a:ea typeface="黑体" panose="02010609060101010101" charset="-122"/>
                          <a:cs typeface="黑体" panose="02010609060101010101" charset="-122"/>
                        </a:rPr>
                        <a:t>国家高新技术企业</a:t>
                      </a:r>
                      <a:endParaRPr lang="zh-CN" altLang="en-US" sz="1600" b="0" dirty="0">
                        <a:solidFill>
                          <a:schemeClr val="tx1"/>
                        </a:solidFill>
                        <a:latin typeface="黑体" panose="02010609060101010101" charset="-122"/>
                        <a:ea typeface="黑体" panose="02010609060101010101" charset="-122"/>
                        <a:cs typeface="黑体" panose="02010609060101010101" charset="-122"/>
                      </a:endParaRPr>
                    </a:p>
                    <a:p>
                      <a:pPr algn="ctr" latinLnBrk="1">
                        <a:spcAft>
                          <a:spcPts val="300"/>
                        </a:spcAft>
                        <a:buNone/>
                      </a:pPr>
                      <a:r>
                        <a:rPr lang="zh-CN" altLang="en-US" sz="1600" b="0" dirty="0">
                          <a:solidFill>
                            <a:schemeClr val="tx1"/>
                          </a:solidFill>
                          <a:latin typeface="黑体" panose="02010609060101010101" charset="-122"/>
                          <a:ea typeface="黑体" panose="02010609060101010101" charset="-122"/>
                          <a:cs typeface="黑体" panose="02010609060101010101" charset="-122"/>
                        </a:rPr>
                        <a:t>山东省</a:t>
                      </a:r>
                      <a:r>
                        <a:rPr lang="en-US" altLang="zh-CN" sz="1600" b="0" dirty="0">
                          <a:solidFill>
                            <a:schemeClr val="tx1"/>
                          </a:solidFill>
                          <a:latin typeface="黑体" panose="02010609060101010101" charset="-122"/>
                          <a:ea typeface="黑体" panose="02010609060101010101" charset="-122"/>
                          <a:cs typeface="黑体" panose="02010609060101010101" charset="-122"/>
                        </a:rPr>
                        <a:t>“</a:t>
                      </a:r>
                      <a:r>
                        <a:rPr lang="zh-CN" altLang="en-US" sz="1600" b="0" dirty="0">
                          <a:solidFill>
                            <a:schemeClr val="tx1"/>
                          </a:solidFill>
                          <a:latin typeface="黑体" panose="02010609060101010101" charset="-122"/>
                          <a:ea typeface="黑体" panose="02010609060101010101" charset="-122"/>
                          <a:cs typeface="黑体" panose="02010609060101010101" charset="-122"/>
                        </a:rPr>
                        <a:t>瞪羚企业</a:t>
                      </a:r>
                      <a:r>
                        <a:rPr lang="en-US" altLang="zh-CN" sz="1600" b="0" dirty="0">
                          <a:solidFill>
                            <a:schemeClr val="tx1"/>
                          </a:solidFill>
                          <a:latin typeface="黑体" panose="02010609060101010101" charset="-122"/>
                          <a:ea typeface="黑体" panose="02010609060101010101" charset="-122"/>
                          <a:cs typeface="黑体" panose="02010609060101010101" charset="-122"/>
                        </a:rPr>
                        <a:t>”</a:t>
                      </a:r>
                      <a:endParaRPr lang="zh-CN" altLang="en-US" sz="1600" b="0" dirty="0">
                        <a:solidFill>
                          <a:schemeClr val="tx1"/>
                        </a:solidFill>
                        <a:latin typeface="黑体" panose="02010609060101010101" charset="-122"/>
                        <a:ea typeface="黑体" panose="02010609060101010101" charset="-122"/>
                        <a:cs typeface="黑体" panose="02010609060101010101" charset="-122"/>
                      </a:endParaRPr>
                    </a:p>
                    <a:p>
                      <a:pPr algn="ctr" latinLnBrk="1">
                        <a:spcAft>
                          <a:spcPts val="300"/>
                        </a:spcAft>
                        <a:buNone/>
                      </a:pPr>
                      <a:r>
                        <a:rPr lang="zh-CN" altLang="en-US" sz="1600" b="0" dirty="0">
                          <a:solidFill>
                            <a:schemeClr val="tx1"/>
                          </a:solidFill>
                          <a:latin typeface="黑体" panose="02010609060101010101" charset="-122"/>
                          <a:ea typeface="黑体" panose="02010609060101010101" charset="-122"/>
                          <a:cs typeface="黑体" panose="02010609060101010101" charset="-122"/>
                        </a:rPr>
                        <a:t>山东省</a:t>
                      </a:r>
                      <a:r>
                        <a:rPr lang="en-US" altLang="zh-CN" sz="1600" b="0" dirty="0">
                          <a:solidFill>
                            <a:schemeClr val="tx1"/>
                          </a:solidFill>
                          <a:latin typeface="黑体" panose="02010609060101010101" charset="-122"/>
                          <a:ea typeface="黑体" panose="02010609060101010101" charset="-122"/>
                          <a:cs typeface="黑体" panose="02010609060101010101" charset="-122"/>
                        </a:rPr>
                        <a:t>“</a:t>
                      </a:r>
                      <a:r>
                        <a:rPr lang="zh-CN" altLang="en-US" sz="1600" b="0" dirty="0">
                          <a:solidFill>
                            <a:schemeClr val="tx1"/>
                          </a:solidFill>
                          <a:latin typeface="黑体" panose="02010609060101010101" charset="-122"/>
                          <a:ea typeface="黑体" panose="02010609060101010101" charset="-122"/>
                          <a:cs typeface="黑体" panose="02010609060101010101" charset="-122"/>
                        </a:rPr>
                        <a:t>专精特新</a:t>
                      </a:r>
                      <a:r>
                        <a:rPr lang="en-US" altLang="zh-CN" sz="1600" b="0" dirty="0">
                          <a:solidFill>
                            <a:schemeClr val="tx1"/>
                          </a:solidFill>
                          <a:latin typeface="黑体" panose="02010609060101010101" charset="-122"/>
                          <a:ea typeface="黑体" panose="02010609060101010101" charset="-122"/>
                          <a:cs typeface="黑体" panose="02010609060101010101" charset="-122"/>
                        </a:rPr>
                        <a:t>”</a:t>
                      </a:r>
                      <a:r>
                        <a:rPr lang="zh-CN" altLang="en-US" sz="1600" b="0" dirty="0">
                          <a:solidFill>
                            <a:schemeClr val="tx1"/>
                          </a:solidFill>
                          <a:latin typeface="黑体" panose="02010609060101010101" charset="-122"/>
                          <a:ea typeface="黑体" panose="02010609060101010101" charset="-122"/>
                          <a:cs typeface="黑体" panose="02010609060101010101" charset="-122"/>
                        </a:rPr>
                        <a:t>中小企业</a:t>
                      </a:r>
                      <a:endParaRPr lang="zh-CN" altLang="en-US" sz="1600" b="0" dirty="0">
                        <a:solidFill>
                          <a:schemeClr val="tx1"/>
                        </a:solidFill>
                        <a:latin typeface="黑体" panose="02010609060101010101" charset="-122"/>
                        <a:ea typeface="黑体" panose="02010609060101010101" charset="-122"/>
                        <a:cs typeface="黑体" panose="02010609060101010101" charset="-122"/>
                      </a:endParaRPr>
                    </a:p>
                  </a:txBody>
                  <a:tcPr anchor="ctr">
                    <a:lnL>
                      <a:noFill/>
                    </a:lnL>
                    <a:lnR>
                      <a:noFill/>
                    </a:lnR>
                    <a:lnT w="12700">
                      <a:solidFill>
                        <a:schemeClr val="bg1"/>
                      </a:solidFill>
                      <a:prstDash val="solid"/>
                    </a:lnT>
                    <a:lnB w="12700">
                      <a:solidFill>
                        <a:schemeClr val="accent3">
                          <a:lumMod val="75000"/>
                        </a:schemeClr>
                      </a:solidFill>
                      <a:prstDash val="solid"/>
                    </a:lnB>
                    <a:lnTlToBr>
                      <a:noFill/>
                    </a:lnTlToBr>
                    <a:lnBlToTr>
                      <a:noFill/>
                    </a:lnBlToTr>
                    <a:noFill/>
                  </a:tcPr>
                </a:tc>
              </a:tr>
              <a:tr h="1106805">
                <a:tc>
                  <a:txBody>
                    <a:bodyPr/>
                    <a:lstStyle/>
                    <a:p>
                      <a:pPr algn="ctr">
                        <a:buNone/>
                      </a:pPr>
                      <a:r>
                        <a:rPr lang="zh-CN" altLang="en-US" sz="1600" b="1">
                          <a:solidFill>
                            <a:schemeClr val="bg1"/>
                          </a:solidFill>
                          <a:latin typeface="黑体" panose="02010609060101010101" charset="-122"/>
                          <a:ea typeface="黑体" panose="02010609060101010101" charset="-122"/>
                        </a:rPr>
                        <a:t>技术需求</a:t>
                      </a:r>
                      <a:endParaRPr lang="zh-CN" altLang="en-US" sz="1600" b="1">
                        <a:solidFill>
                          <a:schemeClr val="bg1"/>
                        </a:solidFill>
                        <a:latin typeface="黑体" panose="02010609060101010101" charset="-122"/>
                        <a:ea typeface="黑体" panose="02010609060101010101" charset="-122"/>
                      </a:endParaRPr>
                    </a:p>
                  </a:txBody>
                  <a:tcPr anchor="ctr">
                    <a:lnR>
                      <a:noFill/>
                    </a:lnR>
                    <a:solidFill>
                      <a:srgbClr val="00B0F0"/>
                    </a:solidFill>
                  </a:tcPr>
                </a:tc>
                <a:tc>
                  <a:txBody>
                    <a:bodyPr/>
                    <a:lstStyle/>
                    <a:p>
                      <a:pPr algn="l">
                        <a:buNone/>
                      </a:pPr>
                      <a:r>
                        <a:rPr lang="en-US" altLang="zh-CN" sz="1600" b="0" dirty="0">
                          <a:solidFill>
                            <a:schemeClr val="tx1"/>
                          </a:solidFill>
                          <a:latin typeface="黑体" panose="02010609060101010101" charset="-122"/>
                          <a:ea typeface="黑体" panose="02010609060101010101" charset="-122"/>
                          <a:cs typeface="仿宋_GB2312" panose="02010609030101010101" charset="-122"/>
                        </a:rPr>
                        <a:t>  </a:t>
                      </a:r>
                      <a:r>
                        <a:rPr lang="zh-CN" altLang="en-US" sz="1600" b="0" dirty="0">
                          <a:solidFill>
                            <a:schemeClr val="tx1"/>
                          </a:solidFill>
                          <a:latin typeface="黑体" panose="02010609060101010101" charset="-122"/>
                          <a:ea typeface="黑体" panose="02010609060101010101" charset="-122"/>
                          <a:cs typeface="仿宋_GB2312" panose="02010609030101010101" charset="-122"/>
                        </a:rPr>
                        <a:t>肥料增效剂、生物刺激素、凝胶型高浓度肥料生产技术。</a:t>
                      </a:r>
                      <a:endParaRPr lang="zh-CN" altLang="en-US" sz="1600" b="0" dirty="0">
                        <a:solidFill>
                          <a:schemeClr val="tx1"/>
                        </a:solidFill>
                        <a:latin typeface="黑体" panose="02010609060101010101" charset="-122"/>
                        <a:ea typeface="黑体" panose="02010609060101010101" charset="-122"/>
                        <a:cs typeface="仿宋_GB2312" panose="02010609030101010101" charset="-122"/>
                      </a:endParaRPr>
                    </a:p>
                  </a:txBody>
                  <a:tcPr anchor="ctr">
                    <a:lnL>
                      <a:noFill/>
                    </a:lnL>
                    <a:lnR>
                      <a:noFill/>
                    </a:lnR>
                    <a:lnT w="12700">
                      <a:solidFill>
                        <a:schemeClr val="accent3">
                          <a:lumMod val="75000"/>
                        </a:schemeClr>
                      </a:solidFill>
                      <a:prstDash val="solid"/>
                    </a:lnT>
                    <a:lnB w="12700">
                      <a:solidFill>
                        <a:schemeClr val="accent3">
                          <a:lumMod val="75000"/>
                        </a:schemeClr>
                      </a:solidFill>
                      <a:prstDash val="solid"/>
                    </a:lnB>
                    <a:lnTlToBr>
                      <a:noFill/>
                    </a:lnTlToBr>
                    <a:lnBlToTr>
                      <a:noFill/>
                    </a:lnBlToTr>
                    <a:noFill/>
                  </a:tcPr>
                </a:tc>
              </a:tr>
              <a:tr h="822960">
                <a:tc>
                  <a:txBody>
                    <a:bodyPr/>
                    <a:p>
                      <a:pPr algn="ctr">
                        <a:buNone/>
                      </a:pPr>
                      <a:r>
                        <a:rPr lang="zh-CN" altLang="en-US" sz="1600" b="1">
                          <a:solidFill>
                            <a:schemeClr val="bg1"/>
                          </a:solidFill>
                          <a:latin typeface="黑体" panose="02010609060101010101" charset="-122"/>
                          <a:ea typeface="黑体" panose="02010609060101010101" charset="-122"/>
                        </a:rPr>
                        <a:t>联系人</a:t>
                      </a:r>
                      <a:endParaRPr lang="zh-CN" altLang="en-US" sz="1600" b="1">
                        <a:solidFill>
                          <a:schemeClr val="bg1"/>
                        </a:solidFill>
                        <a:latin typeface="黑体" panose="02010609060101010101" charset="-122"/>
                        <a:ea typeface="黑体" panose="02010609060101010101" charset="-122"/>
                      </a:endParaRPr>
                    </a:p>
                  </a:txBody>
                  <a:tcPr anchor="ctr">
                    <a:lnR>
                      <a:noFill/>
                    </a:lnR>
                    <a:solidFill>
                      <a:srgbClr val="00B0F0"/>
                    </a:solidFill>
                  </a:tcPr>
                </a:tc>
                <a:tc>
                  <a:txBody>
                    <a:bodyPr/>
                    <a:p>
                      <a:pPr algn="ctr">
                        <a:buNone/>
                      </a:pPr>
                      <a:r>
                        <a:rPr lang="zh-CN" altLang="en-US" sz="1600" b="0" dirty="0">
                          <a:solidFill>
                            <a:schemeClr val="tx1"/>
                          </a:solidFill>
                          <a:latin typeface="黑体" panose="02010609060101010101" charset="-122"/>
                          <a:ea typeface="黑体" panose="02010609060101010101" charset="-122"/>
                          <a:cs typeface="仿宋_GB2312" panose="02010609030101010101" charset="-122"/>
                        </a:rPr>
                        <a:t>赵广林</a:t>
                      </a:r>
                      <a:r>
                        <a:rPr lang="en-US" altLang="zh-CN" sz="1600" b="0" dirty="0">
                          <a:solidFill>
                            <a:schemeClr val="tx1"/>
                          </a:solidFill>
                          <a:latin typeface="黑体" panose="02010609060101010101" charset="-122"/>
                          <a:ea typeface="黑体" panose="02010609060101010101" charset="-122"/>
                          <a:cs typeface="仿宋_GB2312" panose="02010609030101010101" charset="-122"/>
                        </a:rPr>
                        <a:t> 13573694888</a:t>
                      </a:r>
                      <a:endParaRPr lang="en-US" altLang="zh-CN" sz="1600" b="0" dirty="0">
                        <a:solidFill>
                          <a:schemeClr val="tx1"/>
                        </a:solidFill>
                        <a:latin typeface="黑体" panose="02010609060101010101" charset="-122"/>
                        <a:ea typeface="黑体" panose="02010609060101010101" charset="-122"/>
                        <a:cs typeface="仿宋_GB2312" panose="02010609030101010101" charset="-122"/>
                      </a:endParaRPr>
                    </a:p>
                  </a:txBody>
                  <a:tcPr anchor="ctr">
                    <a:lnL>
                      <a:noFill/>
                    </a:lnL>
                    <a:lnR>
                      <a:noFill/>
                    </a:lnR>
                    <a:lnT w="12700">
                      <a:solidFill>
                        <a:schemeClr val="accent3">
                          <a:lumMod val="75000"/>
                        </a:schemeClr>
                      </a:solidFill>
                      <a:prstDash val="solid"/>
                    </a:lnT>
                    <a:lnB w="12700">
                      <a:solidFill>
                        <a:schemeClr val="accent3">
                          <a:lumMod val="75000"/>
                        </a:schemeClr>
                      </a:solidFill>
                      <a:prstDash val="solid"/>
                    </a:lnB>
                    <a:lnTlToBr>
                      <a:noFill/>
                    </a:lnTlToBr>
                    <a:lnBlToTr>
                      <a:noFill/>
                    </a:lnBlToTr>
                    <a:noFill/>
                  </a:tcPr>
                </a:tc>
              </a:tr>
            </a:tbl>
          </a:graphicData>
        </a:graphic>
      </p:graphicFrame>
      <p:sp>
        <p:nvSpPr>
          <p:cNvPr id="2064" name="文本框 2"/>
          <p:cNvSpPr txBox="1"/>
          <p:nvPr/>
        </p:nvSpPr>
        <p:spPr>
          <a:xfrm>
            <a:off x="5987415" y="409575"/>
            <a:ext cx="2498090" cy="655320"/>
          </a:xfrm>
          <a:prstGeom prst="rect">
            <a:avLst/>
          </a:prstGeom>
          <a:noFill/>
          <a:ln w="9525">
            <a:noFill/>
          </a:ln>
        </p:spPr>
        <p:txBody>
          <a:bodyPr wrap="square" anchor="t" anchorCtr="0">
            <a:noAutofit/>
            <a:scene3d>
              <a:camera prst="orthographicFront"/>
              <a:lightRig rig="threePt" dir="t"/>
            </a:scene3d>
          </a:bodyPr>
          <a:lstStyle/>
          <a:p>
            <a:r>
              <a:rPr lang="zh-CN" altLang="en-US" sz="280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华文新魏" panose="02010800040101010101" charset="-122"/>
                <a:ea typeface="华文新魏" panose="02010800040101010101" charset="-122"/>
                <a:sym typeface="+mn-ea"/>
              </a:rPr>
              <a:t>现代高效农业</a:t>
            </a:r>
            <a:endParaRPr lang="zh-CN" altLang="en-US" sz="280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华文新魏" panose="02010800040101010101" charset="-122"/>
              <a:ea typeface="华文新魏" panose="02010800040101010101" charset="-122"/>
            </a:endParaRPr>
          </a:p>
        </p:txBody>
      </p:sp>
      <p:pic>
        <p:nvPicPr>
          <p:cNvPr id="5" name="图片 4" descr="多芬农业 (2)"/>
          <p:cNvPicPr>
            <a:picLocks noChangeAspect="1"/>
          </p:cNvPicPr>
          <p:nvPr/>
        </p:nvPicPr>
        <p:blipFill>
          <a:blip r:embed="rId2"/>
          <a:stretch>
            <a:fillRect/>
          </a:stretch>
        </p:blipFill>
        <p:spPr>
          <a:xfrm>
            <a:off x="4787900" y="1269365"/>
            <a:ext cx="3879215" cy="2181860"/>
          </a:xfrm>
          <a:prstGeom prst="rect">
            <a:avLst/>
          </a:prstGeom>
        </p:spPr>
      </p:pic>
      <p:pic>
        <p:nvPicPr>
          <p:cNvPr id="6" name="图片 5" descr="多芬农业 (7)"/>
          <p:cNvPicPr>
            <a:picLocks noChangeAspect="1"/>
          </p:cNvPicPr>
          <p:nvPr/>
        </p:nvPicPr>
        <p:blipFill>
          <a:blip r:embed="rId3"/>
          <a:stretch>
            <a:fillRect/>
          </a:stretch>
        </p:blipFill>
        <p:spPr>
          <a:xfrm>
            <a:off x="4787900" y="3573145"/>
            <a:ext cx="1872615" cy="2245360"/>
          </a:xfrm>
          <a:prstGeom prst="rect">
            <a:avLst/>
          </a:prstGeom>
        </p:spPr>
      </p:pic>
      <p:pic>
        <p:nvPicPr>
          <p:cNvPr id="8" name="图片 7" descr="多芬农业 (5)"/>
          <p:cNvPicPr>
            <a:picLocks noChangeAspect="1"/>
          </p:cNvPicPr>
          <p:nvPr/>
        </p:nvPicPr>
        <p:blipFill>
          <a:blip r:embed="rId4"/>
          <a:stretch>
            <a:fillRect/>
          </a:stretch>
        </p:blipFill>
        <p:spPr>
          <a:xfrm>
            <a:off x="6727825" y="3573145"/>
            <a:ext cx="1939290" cy="224536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50000">
              <a:schemeClr val="accent3"/>
            </a:gs>
            <a:gs pos="0">
              <a:schemeClr val="accent3">
                <a:lumMod val="25000"/>
                <a:lumOff val="75000"/>
              </a:schemeClr>
            </a:gs>
            <a:gs pos="100000">
              <a:schemeClr val="accent3">
                <a:lumMod val="85000"/>
              </a:schemeClr>
            </a:gs>
          </a:gsLst>
          <a:lin ang="5400000" scaled="1"/>
        </a:gradFill>
        <a:effectLst/>
      </p:bgPr>
    </p:bg>
    <p:spTree>
      <p:nvGrpSpPr>
        <p:cNvPr id="1" name=""/>
        <p:cNvGrpSpPr/>
        <p:nvPr/>
      </p:nvGrpSpPr>
      <p:grpSpPr>
        <a:xfrm>
          <a:off x="0" y="0"/>
          <a:ext cx="0" cy="0"/>
          <a:chOff x="0" y="0"/>
          <a:chExt cx="0" cy="0"/>
        </a:xfrm>
      </p:grpSpPr>
      <p:graphicFrame>
        <p:nvGraphicFramePr>
          <p:cNvPr id="2" name="表格 1"/>
          <p:cNvGraphicFramePr/>
          <p:nvPr>
            <p:custDataLst>
              <p:tags r:id="rId1"/>
            </p:custDataLst>
          </p:nvPr>
        </p:nvGraphicFramePr>
        <p:xfrm>
          <a:off x="4716016" y="1052860"/>
          <a:ext cx="4032448" cy="5285740"/>
        </p:xfrm>
        <a:graphic>
          <a:graphicData uri="http://schemas.openxmlformats.org/drawingml/2006/table">
            <a:tbl>
              <a:tblPr firstRow="1" bandRow="1">
                <a:tableStyleId>{5C22544A-7EE6-4342-B048-85BDC9FD1C3A}</a:tableStyleId>
              </a:tblPr>
              <a:tblGrid>
                <a:gridCol w="259772"/>
                <a:gridCol w="3772676"/>
              </a:tblGrid>
              <a:tr h="434236">
                <a:tc gridSpan="2">
                  <a:txBody>
                    <a:bodyPr/>
                    <a:lstStyle/>
                    <a:p>
                      <a:pPr algn="ctr">
                        <a:buNone/>
                      </a:pPr>
                      <a:r>
                        <a:rPr lang="zh-CN" altLang="en-US" sz="2000" b="1" dirty="0">
                          <a:solidFill>
                            <a:schemeClr val="bg1"/>
                          </a:solidFill>
                          <a:latin typeface="黑体" panose="02010609060101010101" charset="-122"/>
                          <a:ea typeface="黑体" panose="02010609060101010101" charset="-122"/>
                        </a:rPr>
                        <a:t>山东宇信纳米科技有限公司</a:t>
                      </a:r>
                      <a:endParaRPr lang="zh-CN" altLang="en-US" sz="2000" b="1" dirty="0">
                        <a:solidFill>
                          <a:schemeClr val="bg1"/>
                        </a:solidFill>
                        <a:latin typeface="黑体" panose="02010609060101010101" charset="-122"/>
                        <a:ea typeface="黑体" panose="02010609060101010101" charset="-122"/>
                      </a:endParaRPr>
                    </a:p>
                  </a:txBody>
                  <a:tcPr anchor="ctr">
                    <a:lnL w="12700" cmpd="sng">
                      <a:solidFill>
                        <a:schemeClr val="bg1"/>
                      </a:solidFill>
                      <a:prstDash val="solid"/>
                    </a:lnL>
                    <a:lnR w="12700" cmpd="sng">
                      <a:solidFill>
                        <a:schemeClr val="bg1"/>
                      </a:solidFill>
                      <a:prstDash val="solid"/>
                    </a:lnR>
                    <a:lnT w="12700" cmpd="sng">
                      <a:solidFill>
                        <a:schemeClr val="bg1"/>
                      </a:solidFill>
                      <a:prstDash val="solid"/>
                    </a:lnT>
                    <a:lnB w="12700" cmpd="sng">
                      <a:solidFill>
                        <a:schemeClr val="bg1"/>
                      </a:solidFill>
                      <a:prstDash val="solid"/>
                    </a:lnB>
                    <a:solidFill>
                      <a:srgbClr val="00B0F0"/>
                    </a:solidFill>
                  </a:tcPr>
                </a:tc>
                <a:tc hMerge="1">
                  <a:tcPr>
                    <a:lnR w="12700" cmpd="sng">
                      <a:solidFill>
                        <a:schemeClr val="bg1"/>
                      </a:solidFill>
                      <a:prstDash val="solid"/>
                    </a:lnR>
                    <a:lnT w="12700" cmpd="sng">
                      <a:solidFill>
                        <a:schemeClr val="bg1"/>
                      </a:solidFill>
                      <a:prstDash val="solid"/>
                    </a:lnT>
                    <a:lnB w="12700">
                      <a:solidFill>
                        <a:schemeClr val="bg1"/>
                      </a:solidFill>
                      <a:prstDash val="solid"/>
                    </a:lnB>
                  </a:tcPr>
                </a:tc>
              </a:tr>
              <a:tr h="2851200">
                <a:tc>
                  <a:txBody>
                    <a:bodyPr/>
                    <a:lstStyle/>
                    <a:p>
                      <a:pPr algn="ctr">
                        <a:buNone/>
                      </a:pPr>
                      <a:r>
                        <a:rPr lang="zh-CN" altLang="zh-CN" sz="1600" b="1">
                          <a:solidFill>
                            <a:schemeClr val="bg1"/>
                          </a:solidFill>
                          <a:latin typeface="黑体" panose="02010609060101010101" charset="-122"/>
                          <a:ea typeface="黑体" panose="02010609060101010101" charset="-122"/>
                        </a:rPr>
                        <a:t>企业简介</a:t>
                      </a:r>
                      <a:endParaRPr lang="zh-CN" altLang="zh-CN" sz="1600" b="1">
                        <a:solidFill>
                          <a:schemeClr val="bg1"/>
                        </a:solidFill>
                        <a:latin typeface="黑体" panose="02010609060101010101" charset="-122"/>
                        <a:ea typeface="黑体" panose="02010609060101010101" charset="-122"/>
                      </a:endParaRPr>
                    </a:p>
                  </a:txBody>
                  <a:tcPr anchor="ctr">
                    <a:lnR>
                      <a:noFill/>
                    </a:lnR>
                    <a:lnT w="12700" cmpd="sng">
                      <a:solidFill>
                        <a:schemeClr val="bg1"/>
                      </a:solidFill>
                      <a:prstDash val="solid"/>
                    </a:lnT>
                    <a:solidFill>
                      <a:srgbClr val="00B0F0"/>
                    </a:solidFill>
                  </a:tcPr>
                </a:tc>
                <a:tc>
                  <a:txBody>
                    <a:bodyPr/>
                    <a:lstStyle/>
                    <a:p>
                      <a:pPr algn="l">
                        <a:spcAft>
                          <a:spcPts val="300"/>
                        </a:spcAft>
                        <a:buNone/>
                      </a:pPr>
                      <a:r>
                        <a:rPr lang="en-US" altLang="zh-CN" sz="1600" b="0" dirty="0">
                          <a:solidFill>
                            <a:schemeClr val="tx1"/>
                          </a:solidFill>
                          <a:latin typeface="黑体" panose="02010609060101010101" charset="-122"/>
                          <a:ea typeface="黑体" panose="02010609060101010101" charset="-122"/>
                          <a:cs typeface="黑体" panose="02010609060101010101" charset="-122"/>
                        </a:rPr>
                        <a:t>  </a:t>
                      </a:r>
                      <a:r>
                        <a:rPr lang="zh-CN" altLang="en-US" sz="1600" b="0" dirty="0">
                          <a:solidFill>
                            <a:schemeClr val="tx1"/>
                          </a:solidFill>
                          <a:latin typeface="黑体" panose="02010609060101010101" charset="-122"/>
                          <a:ea typeface="黑体" panose="02010609060101010101" charset="-122"/>
                          <a:cs typeface="黑体" panose="02010609060101010101" charset="-122"/>
                        </a:rPr>
                        <a:t>专业</a:t>
                      </a:r>
                      <a:r>
                        <a:rPr lang="zh-CN" altLang="en-US" sz="1600" b="0" dirty="0">
                          <a:solidFill>
                            <a:schemeClr val="tx1"/>
                          </a:solidFill>
                          <a:latin typeface="黑体" panose="02010609060101010101" charset="-122"/>
                          <a:ea typeface="黑体" panose="02010609060101010101" charset="-122"/>
                          <a:cs typeface="黑体" panose="02010609060101010101" charset="-122"/>
                        </a:rPr>
                        <a:t>从事工业及民用氧化钙、轻质碳酸钙、活性碳酸钙、纳米碳酸钙等系列产品研发生产，主导产品有工业及民用氧化钙、轻质碳酸钙、活性碳酸钙、纳米碳酸钙等，是山东省规模最大的碳酸钙企业。</a:t>
                      </a:r>
                      <a:r>
                        <a:rPr lang="en-US" altLang="zh-CN" sz="1600" dirty="0">
                          <a:solidFill>
                            <a:schemeClr val="tx1"/>
                          </a:solidFill>
                          <a:latin typeface="黑体" panose="02010609060101010101" charset="-122"/>
                          <a:ea typeface="黑体" panose="02010609060101010101" charset="-122"/>
                          <a:cs typeface="黑体" panose="02010609060101010101" charset="-122"/>
                          <a:sym typeface="+mn-ea"/>
                        </a:rPr>
                        <a:t>2025</a:t>
                      </a:r>
                      <a:r>
                        <a:rPr lang="zh-CN" altLang="en-US" sz="1600" dirty="0">
                          <a:solidFill>
                            <a:schemeClr val="tx1"/>
                          </a:solidFill>
                          <a:latin typeface="黑体" panose="02010609060101010101" charset="-122"/>
                          <a:ea typeface="黑体" panose="02010609060101010101" charset="-122"/>
                          <a:cs typeface="黑体" panose="02010609060101010101" charset="-122"/>
                          <a:sym typeface="+mn-ea"/>
                        </a:rPr>
                        <a:t>年</a:t>
                      </a:r>
                      <a:r>
                        <a:rPr lang="zh-CN" altLang="en-US" sz="1600" dirty="0">
                          <a:solidFill>
                            <a:schemeClr val="tx1"/>
                          </a:solidFill>
                          <a:latin typeface="黑体" panose="02010609060101010101" charset="-122"/>
                          <a:ea typeface="黑体" panose="02010609060101010101" charset="-122"/>
                          <a:cs typeface="黑体" panose="02010609060101010101" charset="-122"/>
                          <a:sym typeface="+mn-ea"/>
                        </a:rPr>
                        <a:t>入选</a:t>
                      </a:r>
                      <a:r>
                        <a:rPr lang="zh-CN" altLang="en-US" sz="1600" dirty="0">
                          <a:solidFill>
                            <a:schemeClr val="tx1"/>
                          </a:solidFill>
                          <a:latin typeface="黑体" panose="02010609060101010101" charset="-122"/>
                          <a:ea typeface="黑体" panose="02010609060101010101" charset="-122"/>
                          <a:cs typeface="黑体" panose="02010609060101010101" charset="-122"/>
                          <a:sym typeface="+mn-ea"/>
                        </a:rPr>
                        <a:t>潍坊市工业数转智改示范标杆企业案例。</a:t>
                      </a:r>
                      <a:endParaRPr lang="zh-CN" altLang="en-US" sz="1600" b="0" dirty="0">
                        <a:solidFill>
                          <a:schemeClr val="tx1"/>
                        </a:solidFill>
                        <a:latin typeface="黑体" panose="02010609060101010101" charset="-122"/>
                        <a:ea typeface="黑体" panose="02010609060101010101" charset="-122"/>
                        <a:cs typeface="黑体" panose="02010609060101010101" charset="-122"/>
                      </a:endParaRPr>
                    </a:p>
                    <a:p>
                      <a:pPr algn="ctr">
                        <a:spcAft>
                          <a:spcPts val="300"/>
                        </a:spcAft>
                        <a:buNone/>
                      </a:pPr>
                      <a:r>
                        <a:rPr lang="zh-CN" altLang="en-US" sz="1600" b="0" dirty="0">
                          <a:solidFill>
                            <a:schemeClr val="tx1"/>
                          </a:solidFill>
                          <a:latin typeface="黑体" panose="02010609060101010101" charset="-122"/>
                          <a:ea typeface="黑体" panose="02010609060101010101" charset="-122"/>
                          <a:cs typeface="黑体" panose="02010609060101010101" charset="-122"/>
                        </a:rPr>
                        <a:t>国家高新技术企业</a:t>
                      </a:r>
                      <a:endParaRPr lang="zh-CN" altLang="en-US" sz="1600" b="0" dirty="0">
                        <a:solidFill>
                          <a:schemeClr val="tx1"/>
                        </a:solidFill>
                        <a:latin typeface="黑体" panose="02010609060101010101" charset="-122"/>
                        <a:ea typeface="黑体" panose="02010609060101010101" charset="-122"/>
                        <a:cs typeface="黑体" panose="02010609060101010101" charset="-122"/>
                      </a:endParaRPr>
                    </a:p>
                    <a:p>
                      <a:pPr algn="ctr">
                        <a:spcAft>
                          <a:spcPts val="300"/>
                        </a:spcAft>
                        <a:buNone/>
                      </a:pPr>
                      <a:r>
                        <a:rPr lang="zh-CN" altLang="en-US" sz="1600" b="0" dirty="0">
                          <a:solidFill>
                            <a:schemeClr val="tx1"/>
                          </a:solidFill>
                          <a:latin typeface="黑体" panose="02010609060101010101" charset="-122"/>
                          <a:ea typeface="黑体" panose="02010609060101010101" charset="-122"/>
                          <a:cs typeface="黑体" panose="02010609060101010101" charset="-122"/>
                        </a:rPr>
                        <a:t>全国碳酸钙行业三强企业</a:t>
                      </a:r>
                      <a:endParaRPr lang="zh-CN" altLang="en-US" sz="1600" b="0" dirty="0">
                        <a:solidFill>
                          <a:schemeClr val="tx1"/>
                        </a:solidFill>
                        <a:latin typeface="黑体" panose="02010609060101010101" charset="-122"/>
                        <a:ea typeface="黑体" panose="02010609060101010101" charset="-122"/>
                        <a:cs typeface="黑体" panose="02010609060101010101" charset="-122"/>
                      </a:endParaRPr>
                    </a:p>
                    <a:p>
                      <a:pPr algn="ctr">
                        <a:spcAft>
                          <a:spcPts val="300"/>
                        </a:spcAft>
                        <a:buNone/>
                      </a:pPr>
                      <a:r>
                        <a:rPr lang="zh-CN" altLang="en-US" sz="1600" b="0" dirty="0">
                          <a:solidFill>
                            <a:schemeClr val="tx1"/>
                          </a:solidFill>
                          <a:latin typeface="黑体" panose="02010609060101010101" charset="-122"/>
                          <a:ea typeface="黑体" panose="02010609060101010101" charset="-122"/>
                          <a:cs typeface="黑体" panose="02010609060101010101" charset="-122"/>
                        </a:rPr>
                        <a:t>山东省企业技术中心</a:t>
                      </a:r>
                      <a:endParaRPr lang="zh-CN" altLang="en-US" sz="1600" b="0" dirty="0">
                        <a:solidFill>
                          <a:schemeClr val="tx1"/>
                        </a:solidFill>
                        <a:latin typeface="黑体" panose="02010609060101010101" charset="-122"/>
                        <a:ea typeface="黑体" panose="02010609060101010101" charset="-122"/>
                        <a:cs typeface="黑体" panose="02010609060101010101" charset="-122"/>
                      </a:endParaRPr>
                    </a:p>
                    <a:p>
                      <a:pPr algn="ctr">
                        <a:spcAft>
                          <a:spcPts val="300"/>
                        </a:spcAft>
                        <a:buNone/>
                      </a:pPr>
                      <a:r>
                        <a:rPr lang="zh-CN" altLang="en-US" sz="1600" b="0" dirty="0">
                          <a:solidFill>
                            <a:schemeClr val="tx1"/>
                          </a:solidFill>
                          <a:latin typeface="黑体" panose="02010609060101010101" charset="-122"/>
                          <a:ea typeface="黑体" panose="02010609060101010101" charset="-122"/>
                          <a:cs typeface="黑体" panose="02010609060101010101" charset="-122"/>
                        </a:rPr>
                        <a:t>潍坊市纳米碳酸钙重点实验室</a:t>
                      </a:r>
                      <a:endParaRPr lang="zh-CN" altLang="en-US" sz="1600" b="0" dirty="0">
                        <a:solidFill>
                          <a:schemeClr val="tx1"/>
                        </a:solidFill>
                        <a:latin typeface="黑体" panose="02010609060101010101" charset="-122"/>
                        <a:ea typeface="黑体" panose="02010609060101010101" charset="-122"/>
                        <a:cs typeface="黑体" panose="02010609060101010101" charset="-122"/>
                      </a:endParaRPr>
                    </a:p>
                  </a:txBody>
                  <a:tcPr anchor="ctr">
                    <a:lnL>
                      <a:noFill/>
                    </a:lnL>
                    <a:lnR>
                      <a:noFill/>
                    </a:lnR>
                    <a:lnT w="12700">
                      <a:solidFill>
                        <a:schemeClr val="bg1"/>
                      </a:solidFill>
                      <a:prstDash val="solid"/>
                    </a:lnT>
                    <a:lnB w="12700">
                      <a:solidFill>
                        <a:schemeClr val="accent3">
                          <a:lumMod val="75000"/>
                        </a:schemeClr>
                      </a:solidFill>
                      <a:prstDash val="solid"/>
                    </a:lnB>
                    <a:lnTlToBr>
                      <a:noFill/>
                    </a:lnTlToBr>
                    <a:lnBlToTr>
                      <a:noFill/>
                    </a:lnBlToTr>
                    <a:noFill/>
                  </a:tcPr>
                </a:tc>
              </a:tr>
              <a:tr h="811530">
                <a:tc>
                  <a:txBody>
                    <a:bodyPr/>
                    <a:lstStyle/>
                    <a:p>
                      <a:pPr algn="ctr">
                        <a:buNone/>
                      </a:pPr>
                      <a:r>
                        <a:rPr lang="zh-CN" altLang="en-US" sz="1600" b="1">
                          <a:solidFill>
                            <a:schemeClr val="bg1"/>
                          </a:solidFill>
                          <a:latin typeface="黑体" panose="02010609060101010101" charset="-122"/>
                          <a:ea typeface="黑体" panose="02010609060101010101" charset="-122"/>
                        </a:rPr>
                        <a:t>技术需求</a:t>
                      </a:r>
                      <a:endParaRPr lang="zh-CN" altLang="en-US" sz="1600" b="1">
                        <a:solidFill>
                          <a:schemeClr val="bg1"/>
                        </a:solidFill>
                        <a:latin typeface="黑体" panose="02010609060101010101" charset="-122"/>
                        <a:ea typeface="黑体" panose="02010609060101010101" charset="-122"/>
                      </a:endParaRPr>
                    </a:p>
                  </a:txBody>
                  <a:tcPr anchor="ctr">
                    <a:solidFill>
                      <a:srgbClr val="00B0F0"/>
                    </a:solidFill>
                  </a:tcPr>
                </a:tc>
                <a:tc>
                  <a:txBody>
                    <a:bodyPr/>
                    <a:lstStyle/>
                    <a:p>
                      <a:pPr algn="ctr">
                        <a:buNone/>
                      </a:pPr>
                      <a:r>
                        <a:rPr lang="zh-CN" altLang="en-US" sz="1600" b="0" dirty="0">
                          <a:solidFill>
                            <a:schemeClr val="tx1"/>
                          </a:solidFill>
                          <a:latin typeface="黑体" panose="02010609060101010101" charset="-122"/>
                          <a:ea typeface="黑体" panose="02010609060101010101" charset="-122"/>
                          <a:cs typeface="仿宋_GB2312" panose="02010609030101010101" charset="-122"/>
                        </a:rPr>
                        <a:t>纳米碳酸钙团聚问题的研究。</a:t>
                      </a:r>
                      <a:endParaRPr lang="zh-CN" altLang="en-US" sz="1600" b="0" dirty="0">
                        <a:solidFill>
                          <a:schemeClr val="tx1"/>
                        </a:solidFill>
                        <a:latin typeface="黑体" panose="02010609060101010101" charset="-122"/>
                        <a:ea typeface="黑体" panose="02010609060101010101" charset="-122"/>
                        <a:cs typeface="仿宋_GB2312" panose="02010609030101010101" charset="-122"/>
                      </a:endParaRPr>
                    </a:p>
                  </a:txBody>
                  <a:tcPr anchor="ctr">
                    <a:lnT w="12700">
                      <a:solidFill>
                        <a:schemeClr val="accent3">
                          <a:lumMod val="75000"/>
                        </a:schemeClr>
                      </a:solidFill>
                      <a:prstDash val="solid"/>
                    </a:lnT>
                    <a:lnB w="12700">
                      <a:solidFill>
                        <a:schemeClr val="accent3">
                          <a:lumMod val="75000"/>
                        </a:schemeClr>
                      </a:solidFill>
                      <a:prstDash val="solid"/>
                    </a:lnB>
                    <a:noFill/>
                  </a:tcPr>
                </a:tc>
              </a:tr>
              <a:tr h="811530">
                <a:tc>
                  <a:txBody>
                    <a:bodyPr/>
                    <a:p>
                      <a:pPr algn="ctr">
                        <a:buNone/>
                      </a:pPr>
                      <a:r>
                        <a:rPr lang="zh-CN" altLang="en-US" sz="1600" b="1">
                          <a:solidFill>
                            <a:schemeClr val="bg1"/>
                          </a:solidFill>
                          <a:latin typeface="黑体" panose="02010609060101010101" charset="-122"/>
                          <a:ea typeface="黑体" panose="02010609060101010101" charset="-122"/>
                        </a:rPr>
                        <a:t>联系人</a:t>
                      </a:r>
                      <a:endParaRPr lang="zh-CN" altLang="en-US" sz="1600" b="1">
                        <a:solidFill>
                          <a:schemeClr val="bg1"/>
                        </a:solidFill>
                        <a:latin typeface="黑体" panose="02010609060101010101" charset="-122"/>
                        <a:ea typeface="黑体" panose="02010609060101010101" charset="-122"/>
                      </a:endParaRPr>
                    </a:p>
                  </a:txBody>
                  <a:tcPr anchor="ctr">
                    <a:lnR>
                      <a:noFill/>
                    </a:lnR>
                    <a:solidFill>
                      <a:srgbClr val="00B0F0"/>
                    </a:solidFill>
                  </a:tcPr>
                </a:tc>
                <a:tc>
                  <a:txBody>
                    <a:bodyPr/>
                    <a:p>
                      <a:pPr algn="ctr">
                        <a:buNone/>
                      </a:pPr>
                      <a:r>
                        <a:rPr lang="zh-CN" altLang="en-US" sz="1600" b="0" dirty="0">
                          <a:solidFill>
                            <a:schemeClr val="tx1"/>
                          </a:solidFill>
                          <a:latin typeface="黑体" panose="02010609060101010101" charset="-122"/>
                          <a:ea typeface="黑体" panose="02010609060101010101" charset="-122"/>
                          <a:cs typeface="仿宋_GB2312" panose="02010609030101010101" charset="-122"/>
                        </a:rPr>
                        <a:t>刘亚雄</a:t>
                      </a:r>
                      <a:r>
                        <a:rPr lang="en-US" altLang="zh-CN" sz="1600" b="0" dirty="0">
                          <a:solidFill>
                            <a:schemeClr val="tx1"/>
                          </a:solidFill>
                          <a:latin typeface="黑体" panose="02010609060101010101" charset="-122"/>
                          <a:ea typeface="黑体" panose="02010609060101010101" charset="-122"/>
                          <a:cs typeface="仿宋_GB2312" panose="02010609030101010101" charset="-122"/>
                        </a:rPr>
                        <a:t> 13963679651</a:t>
                      </a:r>
                      <a:endParaRPr lang="en-US" altLang="zh-CN" sz="1600" b="0" dirty="0">
                        <a:solidFill>
                          <a:schemeClr val="tx1"/>
                        </a:solidFill>
                        <a:latin typeface="黑体" panose="02010609060101010101" charset="-122"/>
                        <a:ea typeface="黑体" panose="02010609060101010101" charset="-122"/>
                        <a:cs typeface="仿宋_GB2312" panose="02010609030101010101" charset="-122"/>
                      </a:endParaRPr>
                    </a:p>
                  </a:txBody>
                  <a:tcPr anchor="ctr">
                    <a:lnL>
                      <a:noFill/>
                    </a:lnL>
                    <a:lnR>
                      <a:noFill/>
                    </a:lnR>
                    <a:lnT w="12700">
                      <a:solidFill>
                        <a:schemeClr val="accent3">
                          <a:lumMod val="75000"/>
                        </a:schemeClr>
                      </a:solidFill>
                      <a:prstDash val="solid"/>
                    </a:lnT>
                    <a:lnB w="12700">
                      <a:solidFill>
                        <a:schemeClr val="accent3">
                          <a:lumMod val="75000"/>
                        </a:schemeClr>
                      </a:solidFill>
                      <a:prstDash val="solid"/>
                    </a:lnB>
                    <a:lnTlToBr>
                      <a:noFill/>
                    </a:lnTlToBr>
                    <a:lnBlToTr>
                      <a:noFill/>
                    </a:lnBlToTr>
                    <a:noFill/>
                  </a:tcPr>
                </a:tc>
              </a:tr>
            </a:tbl>
          </a:graphicData>
        </a:graphic>
      </p:graphicFrame>
      <p:sp>
        <p:nvSpPr>
          <p:cNvPr id="2064" name="文本框 2"/>
          <p:cNvSpPr txBox="1"/>
          <p:nvPr/>
        </p:nvSpPr>
        <p:spPr>
          <a:xfrm>
            <a:off x="6659880" y="409575"/>
            <a:ext cx="1804670" cy="655320"/>
          </a:xfrm>
          <a:prstGeom prst="rect">
            <a:avLst/>
          </a:prstGeom>
          <a:noFill/>
          <a:ln w="9525">
            <a:noFill/>
          </a:ln>
        </p:spPr>
        <p:txBody>
          <a:bodyPr wrap="square" anchor="t" anchorCtr="0">
            <a:noAutofit/>
            <a:scene3d>
              <a:camera prst="orthographicFront"/>
              <a:lightRig rig="threePt" dir="t"/>
            </a:scene3d>
          </a:bodyPr>
          <a:lstStyle/>
          <a:p>
            <a:r>
              <a:rPr lang="zh-CN" altLang="en-US" sz="280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华文新魏" panose="02010800040101010101" charset="-122"/>
                <a:ea typeface="华文新魏" panose="02010800040101010101" charset="-122"/>
              </a:rPr>
              <a:t>新材料</a:t>
            </a:r>
            <a:endParaRPr lang="zh-CN" altLang="en-US" sz="280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华文新魏" panose="02010800040101010101" charset="-122"/>
              <a:ea typeface="华文新魏" panose="02010800040101010101" charset="-122"/>
            </a:endParaRPr>
          </a:p>
        </p:txBody>
      </p:sp>
      <p:pic>
        <p:nvPicPr>
          <p:cNvPr id="4" name="图片 3" descr="建筑前&#10;&#10;描述已自动生成"/>
          <p:cNvPicPr>
            <a:picLocks noChangeAspect="1"/>
          </p:cNvPicPr>
          <p:nvPr/>
        </p:nvPicPr>
        <p:blipFill>
          <a:blip r:embed="rId2"/>
          <a:stretch>
            <a:fillRect/>
          </a:stretch>
        </p:blipFill>
        <p:spPr>
          <a:xfrm>
            <a:off x="519430" y="1340485"/>
            <a:ext cx="3905250" cy="2468245"/>
          </a:xfrm>
          <a:prstGeom prst="rect">
            <a:avLst/>
          </a:prstGeom>
        </p:spPr>
      </p:pic>
      <p:pic>
        <p:nvPicPr>
          <p:cNvPr id="6" name="图片 5" descr="宇信纳米 (2)"/>
          <p:cNvPicPr>
            <a:picLocks noChangeAspect="1"/>
          </p:cNvPicPr>
          <p:nvPr/>
        </p:nvPicPr>
        <p:blipFill>
          <a:blip r:embed="rId3"/>
          <a:stretch>
            <a:fillRect/>
          </a:stretch>
        </p:blipFill>
        <p:spPr>
          <a:xfrm>
            <a:off x="519430" y="3861435"/>
            <a:ext cx="3902075" cy="239649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50000">
              <a:schemeClr val="accent3"/>
            </a:gs>
            <a:gs pos="0">
              <a:schemeClr val="accent3">
                <a:lumMod val="25000"/>
                <a:lumOff val="75000"/>
              </a:schemeClr>
            </a:gs>
            <a:gs pos="100000">
              <a:schemeClr val="accent3">
                <a:lumMod val="85000"/>
              </a:schemeClr>
            </a:gs>
          </a:gsLst>
          <a:lin ang="5400000" scaled="1"/>
        </a:gradFill>
        <a:effectLst/>
      </p:bgPr>
    </p:bg>
    <p:spTree>
      <p:nvGrpSpPr>
        <p:cNvPr id="1" name=""/>
        <p:cNvGrpSpPr/>
        <p:nvPr/>
      </p:nvGrpSpPr>
      <p:grpSpPr>
        <a:xfrm>
          <a:off x="0" y="0"/>
          <a:ext cx="0" cy="0"/>
          <a:chOff x="0" y="0"/>
          <a:chExt cx="0" cy="0"/>
        </a:xfrm>
      </p:grpSpPr>
      <p:graphicFrame>
        <p:nvGraphicFramePr>
          <p:cNvPr id="2" name="表格 1"/>
          <p:cNvGraphicFramePr/>
          <p:nvPr>
            <p:custDataLst>
              <p:tags r:id="rId1"/>
            </p:custDataLst>
          </p:nvPr>
        </p:nvGraphicFramePr>
        <p:xfrm>
          <a:off x="4716145" y="1093470"/>
          <a:ext cx="4104640" cy="5130800"/>
        </p:xfrm>
        <a:graphic>
          <a:graphicData uri="http://schemas.openxmlformats.org/drawingml/2006/table">
            <a:tbl>
              <a:tblPr firstRow="1" bandRow="1">
                <a:tableStyleId>{5C22544A-7EE6-4342-B048-85BDC9FD1C3A}</a:tableStyleId>
              </a:tblPr>
              <a:tblGrid>
                <a:gridCol w="287655"/>
                <a:gridCol w="3816985"/>
              </a:tblGrid>
              <a:tr h="516890">
                <a:tc gridSpan="2">
                  <a:txBody>
                    <a:bodyPr/>
                    <a:lstStyle/>
                    <a:p>
                      <a:pPr algn="ctr">
                        <a:buNone/>
                      </a:pPr>
                      <a:r>
                        <a:rPr lang="zh-CN" altLang="en-US" sz="2000" b="1" dirty="0">
                          <a:solidFill>
                            <a:schemeClr val="bg1"/>
                          </a:solidFill>
                          <a:latin typeface="黑体" panose="02010609060101010101" charset="-122"/>
                          <a:ea typeface="黑体" panose="02010609060101010101" charset="-122"/>
                        </a:rPr>
                        <a:t>潍坊万丰新材料科技有限公司</a:t>
                      </a:r>
                      <a:endParaRPr lang="zh-CN" altLang="en-US" sz="2000" b="1" dirty="0">
                        <a:solidFill>
                          <a:schemeClr val="bg1"/>
                        </a:solidFill>
                        <a:latin typeface="黑体" panose="02010609060101010101" charset="-122"/>
                        <a:ea typeface="黑体" panose="02010609060101010101" charset="-122"/>
                      </a:endParaRPr>
                    </a:p>
                  </a:txBody>
                  <a:tcPr anchor="ctr">
                    <a:lnL w="12700" cmpd="sng">
                      <a:solidFill>
                        <a:schemeClr val="bg1"/>
                      </a:solidFill>
                      <a:prstDash val="solid"/>
                    </a:lnL>
                    <a:lnR w="12700" cmpd="sng">
                      <a:solidFill>
                        <a:schemeClr val="bg1"/>
                      </a:solidFill>
                      <a:prstDash val="solid"/>
                    </a:lnR>
                    <a:lnT w="12700" cmpd="sng">
                      <a:solidFill>
                        <a:schemeClr val="bg1"/>
                      </a:solidFill>
                      <a:prstDash val="solid"/>
                    </a:lnT>
                    <a:lnB w="12700" cmpd="sng">
                      <a:solidFill>
                        <a:schemeClr val="bg1"/>
                      </a:solidFill>
                      <a:prstDash val="solid"/>
                    </a:lnB>
                    <a:solidFill>
                      <a:srgbClr val="00B0F0"/>
                    </a:solidFill>
                  </a:tcPr>
                </a:tc>
                <a:tc hMerge="1">
                  <a:tcPr>
                    <a:lnR w="12700" cmpd="sng">
                      <a:solidFill>
                        <a:schemeClr val="bg1"/>
                      </a:solidFill>
                      <a:prstDash val="solid"/>
                    </a:lnR>
                    <a:lnT w="12700" cmpd="sng">
                      <a:solidFill>
                        <a:schemeClr val="bg1"/>
                      </a:solidFill>
                      <a:prstDash val="solid"/>
                    </a:lnT>
                    <a:lnB w="12700">
                      <a:solidFill>
                        <a:schemeClr val="bg1"/>
                      </a:solidFill>
                      <a:prstDash val="solid"/>
                    </a:lnB>
                  </a:tcPr>
                </a:tc>
              </a:tr>
              <a:tr h="2655570">
                <a:tc>
                  <a:txBody>
                    <a:bodyPr/>
                    <a:lstStyle/>
                    <a:p>
                      <a:pPr algn="ctr">
                        <a:buNone/>
                      </a:pPr>
                      <a:r>
                        <a:rPr lang="zh-CN" altLang="zh-CN" sz="1600" b="1">
                          <a:solidFill>
                            <a:schemeClr val="bg1"/>
                          </a:solidFill>
                          <a:latin typeface="黑体" panose="02010609060101010101" charset="-122"/>
                          <a:ea typeface="黑体" panose="02010609060101010101" charset="-122"/>
                        </a:rPr>
                        <a:t>企业简介</a:t>
                      </a:r>
                      <a:endParaRPr lang="zh-CN" altLang="zh-CN" sz="1600" b="1">
                        <a:solidFill>
                          <a:schemeClr val="bg1"/>
                        </a:solidFill>
                        <a:latin typeface="黑体" panose="02010609060101010101" charset="-122"/>
                        <a:ea typeface="黑体" panose="02010609060101010101" charset="-122"/>
                      </a:endParaRPr>
                    </a:p>
                  </a:txBody>
                  <a:tcPr anchor="ctr">
                    <a:lnR>
                      <a:noFill/>
                    </a:lnR>
                    <a:lnT w="12700" cmpd="sng">
                      <a:solidFill>
                        <a:schemeClr val="bg1"/>
                      </a:solidFill>
                      <a:prstDash val="solid"/>
                    </a:lnT>
                    <a:solidFill>
                      <a:srgbClr val="00B0F0"/>
                    </a:solidFill>
                  </a:tcPr>
                </a:tc>
                <a:tc>
                  <a:txBody>
                    <a:bodyPr/>
                    <a:lstStyle/>
                    <a:p>
                      <a:pPr algn="l">
                        <a:spcAft>
                          <a:spcPts val="600"/>
                        </a:spcAft>
                        <a:buNone/>
                      </a:pPr>
                      <a:r>
                        <a:rPr lang="en-US" altLang="zh-CN" sz="1600" b="0" dirty="0">
                          <a:solidFill>
                            <a:schemeClr val="tx1"/>
                          </a:solidFill>
                          <a:latin typeface="黑体" panose="02010609060101010101" charset="-122"/>
                          <a:ea typeface="黑体" panose="02010609060101010101" charset="-122"/>
                          <a:cs typeface="黑体" panose="02010609060101010101" charset="-122"/>
                        </a:rPr>
                        <a:t>  </a:t>
                      </a:r>
                      <a:r>
                        <a:rPr lang="zh-CN" altLang="en-US" sz="1600" b="0" dirty="0">
                          <a:solidFill>
                            <a:schemeClr val="tx1"/>
                          </a:solidFill>
                          <a:latin typeface="黑体" panose="02010609060101010101" charset="-122"/>
                          <a:ea typeface="黑体" panose="02010609060101010101" charset="-122"/>
                          <a:cs typeface="黑体" panose="02010609060101010101" charset="-122"/>
                        </a:rPr>
                        <a:t>专业从事氧化镁、氢氧化镁、氢氧化铝、阻燃剂、消烟剂、导热剂、成炭剂等研发生产与销售服务的企业。建有国内最完善的自动化生产线六条，能对各类产品连续化自动生产、包覆改性和计量包装。</a:t>
                      </a:r>
                      <a:endParaRPr lang="zh-CN" altLang="en-US" sz="1600" b="0" dirty="0">
                        <a:solidFill>
                          <a:schemeClr val="tx1"/>
                        </a:solidFill>
                        <a:latin typeface="黑体" panose="02010609060101010101" charset="-122"/>
                        <a:ea typeface="黑体" panose="02010609060101010101" charset="-122"/>
                        <a:cs typeface="黑体" panose="02010609060101010101" charset="-122"/>
                      </a:endParaRPr>
                    </a:p>
                    <a:p>
                      <a:pPr algn="ctr">
                        <a:buNone/>
                      </a:pPr>
                      <a:r>
                        <a:rPr lang="zh-CN" altLang="en-US" sz="1600" b="0" dirty="0">
                          <a:solidFill>
                            <a:schemeClr val="tx1"/>
                          </a:solidFill>
                          <a:latin typeface="黑体" panose="02010609060101010101" charset="-122"/>
                          <a:ea typeface="黑体" panose="02010609060101010101" charset="-122"/>
                          <a:cs typeface="黑体" panose="02010609060101010101" charset="-122"/>
                        </a:rPr>
                        <a:t>国家专精特新</a:t>
                      </a:r>
                      <a:r>
                        <a:rPr lang="en-US" altLang="zh-CN" sz="1600" b="0" dirty="0">
                          <a:solidFill>
                            <a:schemeClr val="tx1"/>
                          </a:solidFill>
                          <a:latin typeface="黑体" panose="02010609060101010101" charset="-122"/>
                          <a:ea typeface="黑体" panose="02010609060101010101" charset="-122"/>
                          <a:cs typeface="黑体" panose="02010609060101010101" charset="-122"/>
                        </a:rPr>
                        <a:t>“</a:t>
                      </a:r>
                      <a:r>
                        <a:rPr lang="zh-CN" altLang="en-US" sz="1600" b="0" dirty="0">
                          <a:solidFill>
                            <a:schemeClr val="tx1"/>
                          </a:solidFill>
                          <a:latin typeface="黑体" panose="02010609060101010101" charset="-122"/>
                          <a:ea typeface="黑体" panose="02010609060101010101" charset="-122"/>
                          <a:cs typeface="黑体" panose="02010609060101010101" charset="-122"/>
                        </a:rPr>
                        <a:t>小巨人</a:t>
                      </a:r>
                      <a:r>
                        <a:rPr lang="en-US" altLang="zh-CN" sz="1600" b="0" dirty="0">
                          <a:solidFill>
                            <a:schemeClr val="tx1"/>
                          </a:solidFill>
                          <a:latin typeface="黑体" panose="02010609060101010101" charset="-122"/>
                          <a:ea typeface="黑体" panose="02010609060101010101" charset="-122"/>
                          <a:cs typeface="黑体" panose="02010609060101010101" charset="-122"/>
                        </a:rPr>
                        <a:t>”</a:t>
                      </a:r>
                      <a:r>
                        <a:rPr lang="zh-CN" altLang="en-US" sz="1600" b="0" dirty="0">
                          <a:solidFill>
                            <a:schemeClr val="tx1"/>
                          </a:solidFill>
                          <a:latin typeface="黑体" panose="02010609060101010101" charset="-122"/>
                          <a:ea typeface="黑体" panose="02010609060101010101" charset="-122"/>
                          <a:cs typeface="黑体" panose="02010609060101010101" charset="-122"/>
                        </a:rPr>
                        <a:t>企业</a:t>
                      </a:r>
                      <a:endParaRPr lang="zh-CN" altLang="en-US" sz="1600" b="0" dirty="0">
                        <a:solidFill>
                          <a:schemeClr val="tx1"/>
                        </a:solidFill>
                        <a:latin typeface="黑体" panose="02010609060101010101" charset="-122"/>
                        <a:ea typeface="黑体" panose="02010609060101010101" charset="-122"/>
                        <a:cs typeface="黑体" panose="02010609060101010101" charset="-122"/>
                      </a:endParaRPr>
                    </a:p>
                    <a:p>
                      <a:pPr algn="ctr">
                        <a:buNone/>
                      </a:pPr>
                      <a:r>
                        <a:rPr lang="zh-CN" altLang="en-US" sz="1600" dirty="0">
                          <a:solidFill>
                            <a:schemeClr val="tx1"/>
                          </a:solidFill>
                          <a:latin typeface="黑体" panose="02010609060101010101" charset="-122"/>
                          <a:ea typeface="黑体" panose="02010609060101010101" charset="-122"/>
                          <a:cs typeface="黑体" panose="02010609060101010101" charset="-122"/>
                          <a:sym typeface="+mn-ea"/>
                        </a:rPr>
                        <a:t>国家高新技术企业</a:t>
                      </a:r>
                      <a:endParaRPr lang="zh-CN" altLang="en-US" sz="1600" b="0" dirty="0">
                        <a:solidFill>
                          <a:schemeClr val="tx1"/>
                        </a:solidFill>
                        <a:latin typeface="黑体" panose="02010609060101010101" charset="-122"/>
                        <a:ea typeface="黑体" panose="02010609060101010101" charset="-122"/>
                        <a:cs typeface="黑体" panose="02010609060101010101" charset="-122"/>
                      </a:endParaRPr>
                    </a:p>
                    <a:p>
                      <a:pPr algn="ctr">
                        <a:buNone/>
                      </a:pPr>
                      <a:r>
                        <a:rPr lang="zh-CN" altLang="en-US" sz="1600" b="0" dirty="0">
                          <a:solidFill>
                            <a:schemeClr val="tx1"/>
                          </a:solidFill>
                          <a:latin typeface="黑体" panose="02010609060101010101" charset="-122"/>
                          <a:ea typeface="黑体" panose="02010609060101010101" charset="-122"/>
                          <a:cs typeface="黑体" panose="02010609060101010101" charset="-122"/>
                        </a:rPr>
                        <a:t>潍坊市</a:t>
                      </a:r>
                      <a:r>
                        <a:rPr lang="en-US" altLang="zh-CN" sz="1600" b="0" dirty="0">
                          <a:solidFill>
                            <a:schemeClr val="tx1"/>
                          </a:solidFill>
                          <a:latin typeface="黑体" panose="02010609060101010101" charset="-122"/>
                          <a:ea typeface="黑体" panose="02010609060101010101" charset="-122"/>
                          <a:cs typeface="黑体" panose="02010609060101010101" charset="-122"/>
                        </a:rPr>
                        <a:t>“</a:t>
                      </a:r>
                      <a:r>
                        <a:rPr lang="zh-CN" altLang="en-US" sz="1600" b="0" dirty="0">
                          <a:solidFill>
                            <a:schemeClr val="tx1"/>
                          </a:solidFill>
                          <a:latin typeface="黑体" panose="02010609060101010101" charset="-122"/>
                          <a:ea typeface="黑体" panose="02010609060101010101" charset="-122"/>
                          <a:cs typeface="黑体" panose="02010609060101010101" charset="-122"/>
                        </a:rPr>
                        <a:t>隐形冠军</a:t>
                      </a:r>
                      <a:r>
                        <a:rPr lang="en-US" altLang="zh-CN" sz="1600" b="0" dirty="0">
                          <a:solidFill>
                            <a:schemeClr val="tx1"/>
                          </a:solidFill>
                          <a:latin typeface="黑体" panose="02010609060101010101" charset="-122"/>
                          <a:ea typeface="黑体" panose="02010609060101010101" charset="-122"/>
                          <a:cs typeface="黑体" panose="02010609060101010101" charset="-122"/>
                        </a:rPr>
                        <a:t>”</a:t>
                      </a:r>
                      <a:r>
                        <a:rPr lang="zh-CN" altLang="en-US" sz="1600" b="0" dirty="0">
                          <a:solidFill>
                            <a:schemeClr val="tx1"/>
                          </a:solidFill>
                          <a:latin typeface="黑体" panose="02010609060101010101" charset="-122"/>
                          <a:ea typeface="黑体" panose="02010609060101010101" charset="-122"/>
                          <a:cs typeface="黑体" panose="02010609060101010101" charset="-122"/>
                        </a:rPr>
                        <a:t>企业</a:t>
                      </a:r>
                      <a:endParaRPr lang="zh-CN" altLang="en-US" sz="1600" b="0" dirty="0">
                        <a:solidFill>
                          <a:schemeClr val="tx1"/>
                        </a:solidFill>
                        <a:latin typeface="黑体" panose="02010609060101010101" charset="-122"/>
                        <a:ea typeface="黑体" panose="02010609060101010101" charset="-122"/>
                        <a:cs typeface="黑体" panose="02010609060101010101" charset="-122"/>
                      </a:endParaRPr>
                    </a:p>
                    <a:p>
                      <a:pPr algn="ctr">
                        <a:buNone/>
                      </a:pPr>
                      <a:r>
                        <a:rPr lang="zh-CN" altLang="en-US" sz="1600" b="0" dirty="0">
                          <a:solidFill>
                            <a:schemeClr val="tx1"/>
                          </a:solidFill>
                          <a:latin typeface="黑体" panose="02010609060101010101" charset="-122"/>
                          <a:ea typeface="黑体" panose="02010609060101010101" charset="-122"/>
                          <a:cs typeface="黑体" panose="02010609060101010101" charset="-122"/>
                        </a:rPr>
                        <a:t>潍坊市重点实验室</a:t>
                      </a:r>
                      <a:endParaRPr lang="zh-CN" altLang="en-US" sz="1600" b="0" dirty="0">
                        <a:solidFill>
                          <a:schemeClr val="tx1"/>
                        </a:solidFill>
                        <a:latin typeface="黑体" panose="02010609060101010101" charset="-122"/>
                        <a:ea typeface="黑体" panose="02010609060101010101" charset="-122"/>
                        <a:cs typeface="黑体" panose="02010609060101010101" charset="-122"/>
                      </a:endParaRPr>
                    </a:p>
                    <a:p>
                      <a:pPr algn="ctr">
                        <a:buNone/>
                      </a:pPr>
                      <a:r>
                        <a:rPr lang="zh-CN" altLang="en-US" sz="1600" b="0" dirty="0">
                          <a:solidFill>
                            <a:schemeClr val="tx1"/>
                          </a:solidFill>
                          <a:latin typeface="黑体" panose="02010609060101010101" charset="-122"/>
                          <a:ea typeface="黑体" panose="02010609060101010101" charset="-122"/>
                          <a:cs typeface="黑体" panose="02010609060101010101" charset="-122"/>
                        </a:rPr>
                        <a:t>潍坊市</a:t>
                      </a:r>
                      <a:r>
                        <a:rPr lang="en-US" altLang="zh-CN" sz="1600" b="0" dirty="0">
                          <a:solidFill>
                            <a:schemeClr val="tx1"/>
                          </a:solidFill>
                          <a:latin typeface="黑体" panose="02010609060101010101" charset="-122"/>
                          <a:ea typeface="黑体" panose="02010609060101010101" charset="-122"/>
                          <a:cs typeface="黑体" panose="02010609060101010101" charset="-122"/>
                        </a:rPr>
                        <a:t>“</a:t>
                      </a:r>
                      <a:r>
                        <a:rPr lang="zh-CN" altLang="en-US" sz="1600" b="0" dirty="0">
                          <a:solidFill>
                            <a:schemeClr val="tx1"/>
                          </a:solidFill>
                          <a:latin typeface="黑体" panose="02010609060101010101" charset="-122"/>
                          <a:ea typeface="黑体" panose="02010609060101010101" charset="-122"/>
                          <a:cs typeface="黑体" panose="02010609060101010101" charset="-122"/>
                        </a:rPr>
                        <a:t>一企一技术</a:t>
                      </a:r>
                      <a:r>
                        <a:rPr lang="en-US" altLang="zh-CN" sz="1600" b="0" dirty="0">
                          <a:solidFill>
                            <a:schemeClr val="tx1"/>
                          </a:solidFill>
                          <a:latin typeface="黑体" panose="02010609060101010101" charset="-122"/>
                          <a:ea typeface="黑体" panose="02010609060101010101" charset="-122"/>
                          <a:cs typeface="黑体" panose="02010609060101010101" charset="-122"/>
                        </a:rPr>
                        <a:t>”</a:t>
                      </a:r>
                      <a:r>
                        <a:rPr lang="zh-CN" altLang="en-US" sz="1600" b="0" dirty="0">
                          <a:solidFill>
                            <a:schemeClr val="tx1"/>
                          </a:solidFill>
                          <a:latin typeface="黑体" panose="02010609060101010101" charset="-122"/>
                          <a:ea typeface="黑体" panose="02010609060101010101" charset="-122"/>
                          <a:cs typeface="黑体" panose="02010609060101010101" charset="-122"/>
                        </a:rPr>
                        <a:t>研发</a:t>
                      </a:r>
                      <a:r>
                        <a:rPr lang="zh-CN" altLang="en-US" sz="1600" b="0" dirty="0">
                          <a:solidFill>
                            <a:schemeClr val="tx1"/>
                          </a:solidFill>
                          <a:latin typeface="黑体" panose="02010609060101010101" charset="-122"/>
                          <a:ea typeface="黑体" panose="02010609060101010101" charset="-122"/>
                          <a:cs typeface="黑体" panose="02010609060101010101" charset="-122"/>
                        </a:rPr>
                        <a:t>中心</a:t>
                      </a:r>
                      <a:endParaRPr lang="zh-CN" altLang="en-US" sz="1600" b="0" dirty="0">
                        <a:solidFill>
                          <a:schemeClr val="tx1"/>
                        </a:solidFill>
                        <a:latin typeface="黑体" panose="02010609060101010101" charset="-122"/>
                        <a:ea typeface="黑体" panose="02010609060101010101" charset="-122"/>
                        <a:cs typeface="黑体" panose="02010609060101010101" charset="-122"/>
                      </a:endParaRPr>
                    </a:p>
                  </a:txBody>
                  <a:tcPr anchor="ctr">
                    <a:lnL>
                      <a:noFill/>
                    </a:lnL>
                    <a:lnR>
                      <a:noFill/>
                    </a:lnR>
                    <a:lnT w="12700">
                      <a:solidFill>
                        <a:schemeClr val="bg1"/>
                      </a:solidFill>
                      <a:prstDash val="solid"/>
                    </a:lnT>
                    <a:lnB w="12700">
                      <a:solidFill>
                        <a:schemeClr val="accent3">
                          <a:lumMod val="75000"/>
                        </a:schemeClr>
                      </a:solidFill>
                      <a:prstDash val="solid"/>
                    </a:lnB>
                    <a:lnTlToBr>
                      <a:noFill/>
                    </a:lnTlToBr>
                    <a:lnBlToTr>
                      <a:noFill/>
                    </a:lnBlToTr>
                    <a:noFill/>
                  </a:tcPr>
                </a:tc>
              </a:tr>
              <a:tr h="1135380">
                <a:tc>
                  <a:txBody>
                    <a:bodyPr/>
                    <a:lstStyle/>
                    <a:p>
                      <a:pPr algn="ctr">
                        <a:buNone/>
                      </a:pPr>
                      <a:r>
                        <a:rPr lang="zh-CN" altLang="en-US" sz="1600" b="1">
                          <a:solidFill>
                            <a:schemeClr val="bg1"/>
                          </a:solidFill>
                          <a:latin typeface="黑体" panose="02010609060101010101" charset="-122"/>
                          <a:ea typeface="黑体" panose="02010609060101010101" charset="-122"/>
                        </a:rPr>
                        <a:t>技术需求</a:t>
                      </a:r>
                      <a:endParaRPr lang="zh-CN" altLang="en-US" sz="1600" b="1">
                        <a:solidFill>
                          <a:schemeClr val="bg1"/>
                        </a:solidFill>
                        <a:latin typeface="黑体" panose="02010609060101010101" charset="-122"/>
                        <a:ea typeface="黑体" panose="02010609060101010101" charset="-122"/>
                      </a:endParaRPr>
                    </a:p>
                  </a:txBody>
                  <a:tcPr anchor="ctr">
                    <a:lnR>
                      <a:noFill/>
                    </a:lnR>
                    <a:solidFill>
                      <a:srgbClr val="00B0F0"/>
                    </a:solidFill>
                  </a:tcPr>
                </a:tc>
                <a:tc>
                  <a:txBody>
                    <a:bodyPr/>
                    <a:lstStyle/>
                    <a:p>
                      <a:pPr algn="l">
                        <a:buNone/>
                      </a:pPr>
                      <a:r>
                        <a:rPr lang="en-US" altLang="zh-CN" sz="1600" b="0" dirty="0">
                          <a:solidFill>
                            <a:schemeClr val="tx1"/>
                          </a:solidFill>
                          <a:latin typeface="黑体" panose="02010609060101010101" charset="-122"/>
                          <a:ea typeface="黑体" panose="02010609060101010101" charset="-122"/>
                          <a:cs typeface="仿宋_GB2312" panose="02010609030101010101" charset="-122"/>
                        </a:rPr>
                        <a:t>  </a:t>
                      </a:r>
                      <a:r>
                        <a:rPr lang="zh-CN" altLang="en-US" sz="1600" b="0" dirty="0">
                          <a:solidFill>
                            <a:schemeClr val="tx1"/>
                          </a:solidFill>
                          <a:latin typeface="黑体" panose="02010609060101010101" charset="-122"/>
                          <a:ea typeface="黑体" panose="02010609060101010101" charset="-122"/>
                          <a:cs typeface="仿宋_GB2312" panose="02010609030101010101" charset="-122"/>
                        </a:rPr>
                        <a:t>橡胶专用高效无卤消烟复合环保阻燃剂的研发</a:t>
                      </a:r>
                      <a:r>
                        <a:rPr lang="zh-CN" altLang="en-US" sz="1600" dirty="0">
                          <a:solidFill>
                            <a:schemeClr val="tx1"/>
                          </a:solidFill>
                          <a:latin typeface="黑体" panose="02010609060101010101" charset="-122"/>
                          <a:ea typeface="黑体" panose="02010609060101010101" charset="-122"/>
                          <a:cs typeface="黑体" panose="02010609060101010101" charset="-122"/>
                          <a:sym typeface="+mn-ea"/>
                        </a:rPr>
                        <a:t>。</a:t>
                      </a:r>
                      <a:endParaRPr lang="en-US" altLang="zh-CN" sz="1600" b="0" dirty="0">
                        <a:solidFill>
                          <a:schemeClr val="tx1"/>
                        </a:solidFill>
                        <a:latin typeface="黑体" panose="02010609060101010101" charset="-122"/>
                        <a:ea typeface="黑体" panose="02010609060101010101" charset="-122"/>
                        <a:cs typeface="仿宋_GB2312" panose="02010609030101010101" charset="-122"/>
                      </a:endParaRPr>
                    </a:p>
                  </a:txBody>
                  <a:tcPr anchor="ctr">
                    <a:lnL>
                      <a:noFill/>
                    </a:lnL>
                    <a:lnR>
                      <a:noFill/>
                    </a:lnR>
                    <a:lnT w="12700">
                      <a:solidFill>
                        <a:schemeClr val="accent3">
                          <a:lumMod val="75000"/>
                        </a:schemeClr>
                      </a:solidFill>
                      <a:prstDash val="solid"/>
                    </a:lnT>
                    <a:lnB w="12700">
                      <a:solidFill>
                        <a:schemeClr val="accent3">
                          <a:lumMod val="75000"/>
                        </a:schemeClr>
                      </a:solidFill>
                      <a:prstDash val="solid"/>
                    </a:lnB>
                    <a:lnTlToBr>
                      <a:noFill/>
                    </a:lnTlToBr>
                    <a:lnBlToTr>
                      <a:noFill/>
                    </a:lnBlToTr>
                    <a:noFill/>
                  </a:tcPr>
                </a:tc>
              </a:tr>
              <a:tr h="822960">
                <a:tc>
                  <a:txBody>
                    <a:bodyPr/>
                    <a:p>
                      <a:pPr algn="ctr">
                        <a:buNone/>
                      </a:pPr>
                      <a:r>
                        <a:rPr lang="zh-CN" altLang="en-US" sz="1600" b="1">
                          <a:solidFill>
                            <a:schemeClr val="bg1"/>
                          </a:solidFill>
                          <a:latin typeface="黑体" panose="02010609060101010101" charset="-122"/>
                          <a:ea typeface="黑体" panose="02010609060101010101" charset="-122"/>
                        </a:rPr>
                        <a:t>联系人</a:t>
                      </a:r>
                      <a:endParaRPr lang="zh-CN" altLang="en-US" sz="1600" b="1">
                        <a:solidFill>
                          <a:schemeClr val="bg1"/>
                        </a:solidFill>
                        <a:latin typeface="黑体" panose="02010609060101010101" charset="-122"/>
                        <a:ea typeface="黑体" panose="02010609060101010101" charset="-122"/>
                      </a:endParaRPr>
                    </a:p>
                  </a:txBody>
                  <a:tcPr anchor="ctr">
                    <a:lnR>
                      <a:noFill/>
                    </a:lnR>
                    <a:solidFill>
                      <a:srgbClr val="00B0F0"/>
                    </a:solidFill>
                  </a:tcPr>
                </a:tc>
                <a:tc>
                  <a:txBody>
                    <a:bodyPr/>
                    <a:p>
                      <a:pPr algn="ctr">
                        <a:buNone/>
                      </a:pPr>
                      <a:r>
                        <a:rPr lang="zh-CN" altLang="en-US" sz="1600" b="0" dirty="0">
                          <a:solidFill>
                            <a:schemeClr val="tx1"/>
                          </a:solidFill>
                          <a:latin typeface="黑体" panose="02010609060101010101" charset="-122"/>
                          <a:ea typeface="黑体" panose="02010609060101010101" charset="-122"/>
                          <a:cs typeface="仿宋_GB2312" panose="02010609030101010101" charset="-122"/>
                        </a:rPr>
                        <a:t>王晓岳</a:t>
                      </a:r>
                      <a:r>
                        <a:rPr lang="en-US" altLang="zh-CN" sz="1600" b="0" dirty="0">
                          <a:solidFill>
                            <a:schemeClr val="tx1"/>
                          </a:solidFill>
                          <a:latin typeface="黑体" panose="02010609060101010101" charset="-122"/>
                          <a:ea typeface="黑体" panose="02010609060101010101" charset="-122"/>
                          <a:cs typeface="仿宋_GB2312" panose="02010609030101010101" charset="-122"/>
                        </a:rPr>
                        <a:t> 13275363686</a:t>
                      </a:r>
                      <a:endParaRPr lang="en-US" altLang="zh-CN" sz="1600" b="0" dirty="0">
                        <a:solidFill>
                          <a:schemeClr val="tx1"/>
                        </a:solidFill>
                        <a:latin typeface="黑体" panose="02010609060101010101" charset="-122"/>
                        <a:ea typeface="黑体" panose="02010609060101010101" charset="-122"/>
                        <a:cs typeface="仿宋_GB2312" panose="02010609030101010101" charset="-122"/>
                      </a:endParaRPr>
                    </a:p>
                  </a:txBody>
                  <a:tcPr anchor="ctr">
                    <a:lnL>
                      <a:noFill/>
                    </a:lnL>
                    <a:lnR>
                      <a:noFill/>
                    </a:lnR>
                    <a:lnT w="12700">
                      <a:solidFill>
                        <a:schemeClr val="accent3">
                          <a:lumMod val="75000"/>
                        </a:schemeClr>
                      </a:solidFill>
                      <a:prstDash val="solid"/>
                    </a:lnT>
                    <a:lnB w="12700">
                      <a:solidFill>
                        <a:schemeClr val="accent3">
                          <a:lumMod val="75000"/>
                        </a:schemeClr>
                      </a:solidFill>
                      <a:prstDash val="solid"/>
                    </a:lnB>
                    <a:lnTlToBr>
                      <a:noFill/>
                    </a:lnTlToBr>
                    <a:lnBlToTr>
                      <a:noFill/>
                    </a:lnBlToTr>
                    <a:noFill/>
                  </a:tcPr>
                </a:tc>
              </a:tr>
            </a:tbl>
          </a:graphicData>
        </a:graphic>
      </p:graphicFrame>
      <p:sp>
        <p:nvSpPr>
          <p:cNvPr id="2064" name="文本框 2"/>
          <p:cNvSpPr txBox="1"/>
          <p:nvPr/>
        </p:nvSpPr>
        <p:spPr>
          <a:xfrm>
            <a:off x="6680835" y="409575"/>
            <a:ext cx="1804670" cy="655320"/>
          </a:xfrm>
          <a:prstGeom prst="rect">
            <a:avLst/>
          </a:prstGeom>
          <a:noFill/>
          <a:ln w="9525">
            <a:noFill/>
          </a:ln>
        </p:spPr>
        <p:txBody>
          <a:bodyPr wrap="square" anchor="t" anchorCtr="0">
            <a:noAutofit/>
            <a:scene3d>
              <a:camera prst="orthographicFront"/>
              <a:lightRig rig="threePt" dir="t"/>
            </a:scene3d>
          </a:bodyPr>
          <a:lstStyle/>
          <a:p>
            <a:r>
              <a:rPr lang="zh-CN" altLang="en-US" sz="280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华文新魏" panose="02010800040101010101" charset="-122"/>
                <a:ea typeface="华文新魏" panose="02010800040101010101" charset="-122"/>
                <a:sym typeface="+mn-ea"/>
              </a:rPr>
              <a:t>新材料</a:t>
            </a:r>
            <a:endParaRPr lang="zh-CN" altLang="en-US" sz="280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华文新魏" panose="02010800040101010101" charset="-122"/>
              <a:ea typeface="华文新魏" panose="02010800040101010101" charset="-122"/>
            </a:endParaRPr>
          </a:p>
        </p:txBody>
      </p:sp>
      <p:pic>
        <p:nvPicPr>
          <p:cNvPr id="4" name="图片 3" descr="街道边立着广告牌子&#10;&#10;描述已自动生成"/>
          <p:cNvPicPr>
            <a:picLocks noChangeAspect="1"/>
          </p:cNvPicPr>
          <p:nvPr/>
        </p:nvPicPr>
        <p:blipFill>
          <a:blip r:embed="rId2"/>
          <a:srcRect l="12661"/>
          <a:stretch>
            <a:fillRect/>
          </a:stretch>
        </p:blipFill>
        <p:spPr>
          <a:xfrm>
            <a:off x="315213" y="1378456"/>
            <a:ext cx="4104456" cy="2232248"/>
          </a:xfrm>
          <a:prstGeom prst="rect">
            <a:avLst/>
          </a:prstGeom>
        </p:spPr>
      </p:pic>
      <p:pic>
        <p:nvPicPr>
          <p:cNvPr id="8" name="图片 7"/>
          <p:cNvPicPr>
            <a:picLocks noChangeAspect="1"/>
          </p:cNvPicPr>
          <p:nvPr/>
        </p:nvPicPr>
        <p:blipFill>
          <a:blip r:embed="rId3"/>
          <a:stretch>
            <a:fillRect/>
          </a:stretch>
        </p:blipFill>
        <p:spPr>
          <a:xfrm>
            <a:off x="314960" y="3647440"/>
            <a:ext cx="1485900" cy="2620010"/>
          </a:xfrm>
          <a:prstGeom prst="rect">
            <a:avLst/>
          </a:prstGeom>
        </p:spPr>
      </p:pic>
      <p:pic>
        <p:nvPicPr>
          <p:cNvPr id="6" name="图片 5" descr="万丰新材料 (2)"/>
          <p:cNvPicPr>
            <a:picLocks noChangeAspect="1"/>
          </p:cNvPicPr>
          <p:nvPr/>
        </p:nvPicPr>
        <p:blipFill>
          <a:blip r:embed="rId4"/>
          <a:srcRect r="1011" b="-72"/>
          <a:stretch>
            <a:fillRect/>
          </a:stretch>
        </p:blipFill>
        <p:spPr>
          <a:xfrm>
            <a:off x="1835785" y="3647440"/>
            <a:ext cx="2583815" cy="2568575"/>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50000">
              <a:schemeClr val="accent3"/>
            </a:gs>
            <a:gs pos="0">
              <a:schemeClr val="accent3">
                <a:lumMod val="25000"/>
                <a:lumOff val="75000"/>
              </a:schemeClr>
            </a:gs>
            <a:gs pos="100000">
              <a:schemeClr val="accent3">
                <a:lumMod val="85000"/>
              </a:schemeClr>
            </a:gs>
          </a:gsLst>
          <a:lin ang="5400000" scaled="1"/>
        </a:gradFill>
        <a:effectLst/>
      </p:bgPr>
    </p:bg>
    <p:spTree>
      <p:nvGrpSpPr>
        <p:cNvPr id="1" name=""/>
        <p:cNvGrpSpPr/>
        <p:nvPr/>
      </p:nvGrpSpPr>
      <p:grpSpPr>
        <a:xfrm>
          <a:off x="0" y="0"/>
          <a:ext cx="0" cy="0"/>
          <a:chOff x="0" y="0"/>
          <a:chExt cx="0" cy="0"/>
        </a:xfrm>
      </p:grpSpPr>
      <p:graphicFrame>
        <p:nvGraphicFramePr>
          <p:cNvPr id="2" name="表格 1"/>
          <p:cNvGraphicFramePr/>
          <p:nvPr>
            <p:custDataLst>
              <p:tags r:id="rId1"/>
            </p:custDataLst>
          </p:nvPr>
        </p:nvGraphicFramePr>
        <p:xfrm>
          <a:off x="4701540" y="1060450"/>
          <a:ext cx="4118610" cy="5280025"/>
        </p:xfrm>
        <a:graphic>
          <a:graphicData uri="http://schemas.openxmlformats.org/drawingml/2006/table">
            <a:tbl>
              <a:tblPr firstRow="1" bandRow="1">
                <a:tableStyleId>{5C22544A-7EE6-4342-B048-85BDC9FD1C3A}</a:tableStyleId>
              </a:tblPr>
              <a:tblGrid>
                <a:gridCol w="286385"/>
                <a:gridCol w="3832225"/>
              </a:tblGrid>
              <a:tr h="396240">
                <a:tc gridSpan="2">
                  <a:txBody>
                    <a:bodyPr/>
                    <a:lstStyle/>
                    <a:p>
                      <a:pPr algn="ctr">
                        <a:buNone/>
                      </a:pPr>
                      <a:r>
                        <a:rPr lang="zh-CN" altLang="en-US" sz="2000" b="1" dirty="0">
                          <a:solidFill>
                            <a:schemeClr val="bg1"/>
                          </a:solidFill>
                          <a:latin typeface="黑体" panose="02010609060101010101" charset="-122"/>
                          <a:ea typeface="黑体" panose="02010609060101010101" charset="-122"/>
                        </a:rPr>
                        <a:t>山东青州微粉有限公司</a:t>
                      </a:r>
                      <a:endParaRPr lang="zh-CN" altLang="en-US" sz="2000" b="1" dirty="0">
                        <a:solidFill>
                          <a:schemeClr val="bg1"/>
                        </a:solidFill>
                        <a:latin typeface="黑体" panose="02010609060101010101" charset="-122"/>
                        <a:ea typeface="黑体" panose="02010609060101010101" charset="-122"/>
                      </a:endParaRPr>
                    </a:p>
                  </a:txBody>
                  <a:tcPr anchor="ctr">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rgbClr val="00B0F0"/>
                    </a:solidFill>
                  </a:tcPr>
                </a:tc>
                <a:tc hMerge="1">
                  <a:tcPr>
                    <a:lnR w="12700">
                      <a:solidFill>
                        <a:schemeClr val="bg1"/>
                      </a:solidFill>
                      <a:prstDash val="solid"/>
                    </a:lnR>
                    <a:lnT w="12700">
                      <a:solidFill>
                        <a:schemeClr val="bg1"/>
                      </a:solidFill>
                      <a:prstDash val="solid"/>
                    </a:lnT>
                    <a:lnB w="12700">
                      <a:solidFill>
                        <a:schemeClr val="bg1"/>
                      </a:solidFill>
                      <a:prstDash val="solid"/>
                    </a:lnB>
                  </a:tcPr>
                </a:tc>
              </a:tr>
              <a:tr h="2954020">
                <a:tc>
                  <a:txBody>
                    <a:bodyPr/>
                    <a:lstStyle/>
                    <a:p>
                      <a:pPr algn="ctr">
                        <a:buNone/>
                      </a:pPr>
                      <a:r>
                        <a:rPr lang="zh-CN" altLang="zh-CN" sz="1600" b="1">
                          <a:solidFill>
                            <a:schemeClr val="bg1"/>
                          </a:solidFill>
                          <a:latin typeface="黑体" panose="02010609060101010101" charset="-122"/>
                          <a:ea typeface="黑体" panose="02010609060101010101" charset="-122"/>
                        </a:rPr>
                        <a:t>企业简介</a:t>
                      </a:r>
                      <a:endParaRPr lang="zh-CN" altLang="zh-CN" sz="1600" b="1">
                        <a:solidFill>
                          <a:schemeClr val="bg1"/>
                        </a:solidFill>
                        <a:latin typeface="黑体" panose="02010609060101010101" charset="-122"/>
                        <a:ea typeface="黑体" panose="02010609060101010101" charset="-122"/>
                      </a:endParaRPr>
                    </a:p>
                  </a:txBody>
                  <a:tcPr anchor="ctr">
                    <a:lnR>
                      <a:noFill/>
                    </a:lnR>
                    <a:lnT w="12700">
                      <a:solidFill>
                        <a:schemeClr val="bg1"/>
                      </a:solidFill>
                      <a:prstDash val="solid"/>
                    </a:lnT>
                    <a:solidFill>
                      <a:srgbClr val="00B0F0"/>
                    </a:solidFill>
                  </a:tcPr>
                </a:tc>
                <a:tc>
                  <a:txBody>
                    <a:bodyPr/>
                    <a:lstStyle/>
                    <a:p>
                      <a:pPr algn="l" latinLnBrk="1">
                        <a:spcAft>
                          <a:spcPts val="300"/>
                        </a:spcAft>
                        <a:buNone/>
                      </a:pPr>
                      <a:r>
                        <a:rPr lang="en-US" altLang="zh-CN" sz="1600" b="0" dirty="0">
                          <a:solidFill>
                            <a:schemeClr val="tx1"/>
                          </a:solidFill>
                          <a:latin typeface="黑体" panose="02010609060101010101" charset="-122"/>
                          <a:ea typeface="黑体" panose="02010609060101010101" charset="-122"/>
                          <a:cs typeface="黑体" panose="02010609060101010101" charset="-122"/>
                        </a:rPr>
                        <a:t>  </a:t>
                      </a:r>
                      <a:r>
                        <a:rPr lang="zh-CN" altLang="en-US" sz="1600" b="0" dirty="0">
                          <a:solidFill>
                            <a:schemeClr val="tx1"/>
                          </a:solidFill>
                          <a:latin typeface="黑体" panose="02010609060101010101" charset="-122"/>
                          <a:ea typeface="黑体" panose="02010609060101010101" charset="-122"/>
                          <a:cs typeface="黑体" panose="02010609060101010101" charset="-122"/>
                        </a:rPr>
                        <a:t>专业从事</a:t>
                      </a:r>
                      <a:r>
                        <a:rPr lang="zh-CN" altLang="en-US" sz="1600" b="0" dirty="0">
                          <a:solidFill>
                            <a:schemeClr val="tx1"/>
                          </a:solidFill>
                          <a:latin typeface="黑体" panose="02010609060101010101" charset="-122"/>
                          <a:ea typeface="黑体" panose="02010609060101010101" charset="-122"/>
                          <a:cs typeface="黑体" panose="02010609060101010101" charset="-122"/>
                        </a:rPr>
                        <a:t>碳化硅和氮化硅陶瓷粉体研发生产的企业，是目前国内最大的碳化硅、氮化硅粉体精细加工公司之一。公司生产的</a:t>
                      </a:r>
                      <a:r>
                        <a:rPr lang="en-US" altLang="zh-CN" sz="1600" b="0" dirty="0">
                          <a:solidFill>
                            <a:schemeClr val="tx1"/>
                          </a:solidFill>
                          <a:latin typeface="黑体" panose="02010609060101010101" charset="-122"/>
                          <a:ea typeface="黑体" panose="02010609060101010101" charset="-122"/>
                          <a:cs typeface="黑体" panose="02010609060101010101" charset="-122"/>
                        </a:rPr>
                        <a:t>“</a:t>
                      </a:r>
                      <a:r>
                        <a:rPr lang="zh-CN" altLang="en-US" sz="1600" b="0" dirty="0">
                          <a:solidFill>
                            <a:schemeClr val="tx1"/>
                          </a:solidFill>
                          <a:latin typeface="黑体" panose="02010609060101010101" charset="-122"/>
                          <a:ea typeface="黑体" panose="02010609060101010101" charset="-122"/>
                          <a:cs typeface="黑体" panose="02010609060101010101" charset="-122"/>
                        </a:rPr>
                        <a:t>高纯度精细陶瓷用碳化硅微粉</a:t>
                      </a:r>
                      <a:r>
                        <a:rPr lang="en-US" altLang="zh-CN" sz="1600" b="0" dirty="0">
                          <a:solidFill>
                            <a:schemeClr val="tx1"/>
                          </a:solidFill>
                          <a:latin typeface="黑体" panose="02010609060101010101" charset="-122"/>
                          <a:ea typeface="黑体" panose="02010609060101010101" charset="-122"/>
                          <a:cs typeface="黑体" panose="02010609060101010101" charset="-122"/>
                        </a:rPr>
                        <a:t>”</a:t>
                      </a:r>
                      <a:r>
                        <a:rPr lang="zh-CN" altLang="en-US" sz="1600" b="0" dirty="0">
                          <a:solidFill>
                            <a:schemeClr val="tx1"/>
                          </a:solidFill>
                          <a:latin typeface="黑体" panose="02010609060101010101" charset="-122"/>
                          <a:ea typeface="黑体" panose="02010609060101010101" charset="-122"/>
                          <a:cs typeface="黑体" panose="02010609060101010101" charset="-122"/>
                        </a:rPr>
                        <a:t>列入国家级重点新产品计划，</a:t>
                      </a:r>
                      <a:r>
                        <a:rPr lang="en-US" altLang="zh-CN" sz="1600" b="0" dirty="0">
                          <a:solidFill>
                            <a:schemeClr val="tx1"/>
                          </a:solidFill>
                          <a:latin typeface="黑体" panose="02010609060101010101" charset="-122"/>
                          <a:ea typeface="黑体" panose="02010609060101010101" charset="-122"/>
                          <a:cs typeface="黑体" panose="02010609060101010101" charset="-122"/>
                        </a:rPr>
                        <a:t>“</a:t>
                      </a:r>
                      <a:r>
                        <a:rPr lang="zh-CN" altLang="en-US" sz="1600" b="0" dirty="0">
                          <a:solidFill>
                            <a:schemeClr val="tx1"/>
                          </a:solidFill>
                          <a:latin typeface="黑体" panose="02010609060101010101" charset="-122"/>
                          <a:ea typeface="黑体" panose="02010609060101010101" charset="-122"/>
                          <a:cs typeface="黑体" panose="02010609060101010101" charset="-122"/>
                        </a:rPr>
                        <a:t>高纯高</a:t>
                      </a:r>
                      <a:r>
                        <a:rPr lang="en-US" altLang="zh-CN" sz="1600" b="0" dirty="0">
                          <a:solidFill>
                            <a:schemeClr val="tx1"/>
                          </a:solidFill>
                          <a:latin typeface="黑体" panose="02010609060101010101" charset="-122"/>
                          <a:ea typeface="黑体" panose="02010609060101010101" charset="-122"/>
                          <a:cs typeface="黑体" panose="02010609060101010101" charset="-122"/>
                        </a:rPr>
                        <a:t>α</a:t>
                      </a:r>
                      <a:r>
                        <a:rPr lang="zh-CN" altLang="en-US" sz="1600" b="0" dirty="0">
                          <a:solidFill>
                            <a:schemeClr val="tx1"/>
                          </a:solidFill>
                          <a:latin typeface="黑体" panose="02010609060101010101" charset="-122"/>
                          <a:ea typeface="黑体" panose="02010609060101010101" charset="-122"/>
                          <a:cs typeface="黑体" panose="02010609060101010101" charset="-122"/>
                        </a:rPr>
                        <a:t>相含量氮化硅微粉</a:t>
                      </a:r>
                      <a:r>
                        <a:rPr lang="en-US" altLang="zh-CN" sz="1600" b="0" dirty="0">
                          <a:solidFill>
                            <a:schemeClr val="tx1"/>
                          </a:solidFill>
                          <a:latin typeface="黑体" panose="02010609060101010101" charset="-122"/>
                          <a:ea typeface="黑体" panose="02010609060101010101" charset="-122"/>
                          <a:cs typeface="黑体" panose="02010609060101010101" charset="-122"/>
                        </a:rPr>
                        <a:t>”</a:t>
                      </a:r>
                      <a:r>
                        <a:rPr lang="zh-CN" altLang="en-US" sz="1600" b="0" dirty="0">
                          <a:solidFill>
                            <a:schemeClr val="tx1"/>
                          </a:solidFill>
                          <a:latin typeface="黑体" panose="02010609060101010101" charset="-122"/>
                          <a:ea typeface="黑体" panose="02010609060101010101" charset="-122"/>
                          <a:cs typeface="黑体" panose="02010609060101010101" charset="-122"/>
                        </a:rPr>
                        <a:t>打破了国外产品垄断。</a:t>
                      </a:r>
                      <a:endParaRPr lang="zh-CN" altLang="en-US" sz="1600" b="0" dirty="0">
                        <a:solidFill>
                          <a:schemeClr val="tx1"/>
                        </a:solidFill>
                        <a:latin typeface="黑体" panose="02010609060101010101" charset="-122"/>
                        <a:ea typeface="黑体" panose="02010609060101010101" charset="-122"/>
                        <a:cs typeface="黑体" panose="02010609060101010101" charset="-122"/>
                      </a:endParaRPr>
                    </a:p>
                    <a:p>
                      <a:pPr algn="ctr" latinLnBrk="1">
                        <a:spcAft>
                          <a:spcPts val="300"/>
                        </a:spcAft>
                        <a:buNone/>
                      </a:pPr>
                      <a:r>
                        <a:rPr lang="zh-CN" altLang="en-US" sz="1600" b="0" dirty="0">
                          <a:solidFill>
                            <a:schemeClr val="tx1"/>
                          </a:solidFill>
                          <a:latin typeface="黑体" panose="02010609060101010101" charset="-122"/>
                          <a:ea typeface="黑体" panose="02010609060101010101" charset="-122"/>
                          <a:cs typeface="黑体" panose="02010609060101010101" charset="-122"/>
                        </a:rPr>
                        <a:t>国家高新技术企业</a:t>
                      </a:r>
                      <a:endParaRPr lang="zh-CN" altLang="en-US" sz="1600" b="0" dirty="0">
                        <a:solidFill>
                          <a:schemeClr val="tx1"/>
                        </a:solidFill>
                        <a:latin typeface="黑体" panose="02010609060101010101" charset="-122"/>
                        <a:ea typeface="黑体" panose="02010609060101010101" charset="-122"/>
                        <a:cs typeface="黑体" panose="02010609060101010101" charset="-122"/>
                      </a:endParaRPr>
                    </a:p>
                    <a:p>
                      <a:pPr algn="ctr" latinLnBrk="1">
                        <a:spcAft>
                          <a:spcPts val="300"/>
                        </a:spcAft>
                        <a:buNone/>
                      </a:pPr>
                      <a:r>
                        <a:rPr lang="zh-CN" altLang="en-US" sz="1600" b="0" dirty="0">
                          <a:solidFill>
                            <a:schemeClr val="tx1"/>
                          </a:solidFill>
                          <a:latin typeface="黑体" panose="02010609060101010101" charset="-122"/>
                          <a:ea typeface="黑体" panose="02010609060101010101" charset="-122"/>
                          <a:cs typeface="黑体" panose="02010609060101010101" charset="-122"/>
                        </a:rPr>
                        <a:t>山东省</a:t>
                      </a:r>
                      <a:r>
                        <a:rPr lang="en-US" altLang="zh-CN" sz="1600" b="0" dirty="0">
                          <a:solidFill>
                            <a:schemeClr val="tx1"/>
                          </a:solidFill>
                          <a:latin typeface="黑体" panose="02010609060101010101" charset="-122"/>
                          <a:ea typeface="黑体" panose="02010609060101010101" charset="-122"/>
                          <a:cs typeface="黑体" panose="02010609060101010101" charset="-122"/>
                        </a:rPr>
                        <a:t>“</a:t>
                      </a:r>
                      <a:r>
                        <a:rPr lang="zh-CN" altLang="en-US" sz="1600" b="0" dirty="0">
                          <a:solidFill>
                            <a:schemeClr val="tx1"/>
                          </a:solidFill>
                          <a:latin typeface="黑体" panose="02010609060101010101" charset="-122"/>
                          <a:ea typeface="黑体" panose="02010609060101010101" charset="-122"/>
                          <a:cs typeface="黑体" panose="02010609060101010101" charset="-122"/>
                        </a:rPr>
                        <a:t>专精特新</a:t>
                      </a:r>
                      <a:r>
                        <a:rPr lang="en-US" altLang="zh-CN" sz="1600" b="0" dirty="0">
                          <a:solidFill>
                            <a:schemeClr val="tx1"/>
                          </a:solidFill>
                          <a:latin typeface="黑体" panose="02010609060101010101" charset="-122"/>
                          <a:ea typeface="黑体" panose="02010609060101010101" charset="-122"/>
                          <a:cs typeface="黑体" panose="02010609060101010101" charset="-122"/>
                        </a:rPr>
                        <a:t>”</a:t>
                      </a:r>
                      <a:r>
                        <a:rPr lang="zh-CN" altLang="en-US" sz="1600" b="0" dirty="0">
                          <a:solidFill>
                            <a:schemeClr val="tx1"/>
                          </a:solidFill>
                          <a:latin typeface="黑体" panose="02010609060101010101" charset="-122"/>
                          <a:ea typeface="黑体" panose="02010609060101010101" charset="-122"/>
                          <a:cs typeface="黑体" panose="02010609060101010101" charset="-122"/>
                        </a:rPr>
                        <a:t>中小企业</a:t>
                      </a:r>
                      <a:endParaRPr lang="zh-CN" altLang="en-US" sz="1600" b="0" dirty="0">
                        <a:solidFill>
                          <a:schemeClr val="tx1"/>
                        </a:solidFill>
                        <a:latin typeface="黑体" panose="02010609060101010101" charset="-122"/>
                        <a:ea typeface="黑体" panose="02010609060101010101" charset="-122"/>
                        <a:cs typeface="黑体" panose="02010609060101010101" charset="-122"/>
                      </a:endParaRPr>
                    </a:p>
                    <a:p>
                      <a:pPr algn="ctr" latinLnBrk="1">
                        <a:spcAft>
                          <a:spcPts val="300"/>
                        </a:spcAft>
                        <a:buNone/>
                      </a:pPr>
                      <a:r>
                        <a:rPr lang="zh-CN" altLang="en-US" sz="1600" b="0" dirty="0">
                          <a:solidFill>
                            <a:schemeClr val="tx1"/>
                          </a:solidFill>
                          <a:latin typeface="黑体" panose="02010609060101010101" charset="-122"/>
                          <a:ea typeface="黑体" panose="02010609060101010101" charset="-122"/>
                          <a:cs typeface="黑体" panose="02010609060101010101" charset="-122"/>
                        </a:rPr>
                        <a:t>山东省企业技术中心</a:t>
                      </a:r>
                      <a:endParaRPr lang="zh-CN" altLang="en-US" sz="1600" b="0" dirty="0">
                        <a:solidFill>
                          <a:schemeClr val="tx1"/>
                        </a:solidFill>
                        <a:latin typeface="黑体" panose="02010609060101010101" charset="-122"/>
                        <a:ea typeface="黑体" panose="02010609060101010101" charset="-122"/>
                        <a:cs typeface="黑体" panose="02010609060101010101" charset="-122"/>
                      </a:endParaRPr>
                    </a:p>
                    <a:p>
                      <a:pPr algn="ctr" latinLnBrk="1">
                        <a:spcAft>
                          <a:spcPts val="300"/>
                        </a:spcAft>
                        <a:buNone/>
                      </a:pPr>
                      <a:r>
                        <a:rPr lang="zh-CN" altLang="en-US" sz="1600" b="0" dirty="0">
                          <a:solidFill>
                            <a:schemeClr val="tx1"/>
                          </a:solidFill>
                          <a:latin typeface="黑体" panose="02010609060101010101" charset="-122"/>
                          <a:ea typeface="黑体" panose="02010609060101010101" charset="-122"/>
                          <a:cs typeface="黑体" panose="02010609060101010101" charset="-122"/>
                        </a:rPr>
                        <a:t>潍坊市重点实验室</a:t>
                      </a:r>
                      <a:endParaRPr lang="zh-CN" altLang="en-US" sz="1600" b="0" dirty="0">
                        <a:solidFill>
                          <a:schemeClr val="tx1"/>
                        </a:solidFill>
                        <a:latin typeface="黑体" panose="02010609060101010101" charset="-122"/>
                        <a:ea typeface="黑体" panose="02010609060101010101" charset="-122"/>
                        <a:cs typeface="黑体" panose="02010609060101010101" charset="-122"/>
                      </a:endParaRPr>
                    </a:p>
                  </a:txBody>
                  <a:tcPr anchor="ctr">
                    <a:lnL>
                      <a:noFill/>
                    </a:lnL>
                    <a:lnR>
                      <a:noFill/>
                    </a:lnR>
                    <a:lnT w="12700">
                      <a:solidFill>
                        <a:schemeClr val="bg1"/>
                      </a:solidFill>
                      <a:prstDash val="solid"/>
                    </a:lnT>
                    <a:lnB w="12700">
                      <a:solidFill>
                        <a:schemeClr val="accent3">
                          <a:lumMod val="75000"/>
                        </a:schemeClr>
                      </a:solidFill>
                      <a:prstDash val="solid"/>
                    </a:lnB>
                    <a:lnTlToBr>
                      <a:noFill/>
                    </a:lnTlToBr>
                    <a:lnBlToTr>
                      <a:noFill/>
                    </a:lnBlToTr>
                    <a:noFill/>
                  </a:tcPr>
                </a:tc>
              </a:tr>
              <a:tr h="1106805">
                <a:tc>
                  <a:txBody>
                    <a:bodyPr/>
                    <a:lstStyle/>
                    <a:p>
                      <a:pPr algn="ctr">
                        <a:buNone/>
                      </a:pPr>
                      <a:r>
                        <a:rPr lang="zh-CN" altLang="en-US" sz="1600" b="1">
                          <a:solidFill>
                            <a:schemeClr val="bg1"/>
                          </a:solidFill>
                          <a:latin typeface="黑体" panose="02010609060101010101" charset="-122"/>
                          <a:ea typeface="黑体" panose="02010609060101010101" charset="-122"/>
                        </a:rPr>
                        <a:t>技术需求</a:t>
                      </a:r>
                      <a:endParaRPr lang="zh-CN" altLang="en-US" sz="1600" b="1">
                        <a:solidFill>
                          <a:schemeClr val="bg1"/>
                        </a:solidFill>
                        <a:latin typeface="黑体" panose="02010609060101010101" charset="-122"/>
                        <a:ea typeface="黑体" panose="02010609060101010101" charset="-122"/>
                      </a:endParaRPr>
                    </a:p>
                  </a:txBody>
                  <a:tcPr anchor="ctr">
                    <a:lnR>
                      <a:noFill/>
                    </a:lnR>
                    <a:solidFill>
                      <a:srgbClr val="00B0F0"/>
                    </a:solidFill>
                  </a:tcPr>
                </a:tc>
                <a:tc>
                  <a:txBody>
                    <a:bodyPr/>
                    <a:lstStyle/>
                    <a:p>
                      <a:pPr algn="l">
                        <a:buNone/>
                      </a:pPr>
                      <a:r>
                        <a:rPr lang="en-US" altLang="zh-CN" sz="1600" b="0" dirty="0">
                          <a:solidFill>
                            <a:schemeClr val="tx1"/>
                          </a:solidFill>
                          <a:latin typeface="黑体" panose="02010609060101010101" charset="-122"/>
                          <a:ea typeface="黑体" panose="02010609060101010101" charset="-122"/>
                          <a:cs typeface="仿宋_GB2312" panose="02010609030101010101" charset="-122"/>
                        </a:rPr>
                        <a:t>  </a:t>
                      </a:r>
                      <a:r>
                        <a:rPr lang="zh-CN" altLang="en-US" sz="1600" b="0" dirty="0">
                          <a:solidFill>
                            <a:schemeClr val="tx1"/>
                          </a:solidFill>
                          <a:latin typeface="黑体" panose="02010609060101010101" charset="-122"/>
                          <a:ea typeface="黑体" panose="02010609060101010101" charset="-122"/>
                          <a:cs typeface="仿宋_GB2312" panose="02010609030101010101" charset="-122"/>
                        </a:rPr>
                        <a:t>碳化硅无压烧结；氮化硅粉体合成与烧结。</a:t>
                      </a:r>
                      <a:endParaRPr lang="zh-CN" altLang="en-US" sz="1600" b="0" dirty="0">
                        <a:solidFill>
                          <a:schemeClr val="tx1"/>
                        </a:solidFill>
                        <a:latin typeface="黑体" panose="02010609060101010101" charset="-122"/>
                        <a:ea typeface="黑体" panose="02010609060101010101" charset="-122"/>
                        <a:cs typeface="仿宋_GB2312" panose="02010609030101010101" charset="-122"/>
                      </a:endParaRPr>
                    </a:p>
                  </a:txBody>
                  <a:tcPr anchor="ctr">
                    <a:lnL>
                      <a:noFill/>
                    </a:lnL>
                    <a:lnR>
                      <a:noFill/>
                    </a:lnR>
                    <a:lnT w="12700">
                      <a:solidFill>
                        <a:schemeClr val="accent3">
                          <a:lumMod val="75000"/>
                        </a:schemeClr>
                      </a:solidFill>
                      <a:prstDash val="solid"/>
                    </a:lnT>
                    <a:lnB w="12700">
                      <a:solidFill>
                        <a:schemeClr val="accent3">
                          <a:lumMod val="75000"/>
                        </a:schemeClr>
                      </a:solidFill>
                      <a:prstDash val="solid"/>
                    </a:lnB>
                    <a:lnTlToBr>
                      <a:noFill/>
                    </a:lnTlToBr>
                    <a:lnBlToTr>
                      <a:noFill/>
                    </a:lnBlToTr>
                    <a:noFill/>
                  </a:tcPr>
                </a:tc>
              </a:tr>
              <a:tr h="822960">
                <a:tc>
                  <a:txBody>
                    <a:bodyPr/>
                    <a:p>
                      <a:pPr algn="ctr">
                        <a:buNone/>
                      </a:pPr>
                      <a:r>
                        <a:rPr lang="zh-CN" altLang="en-US" sz="1600" b="1">
                          <a:solidFill>
                            <a:schemeClr val="bg1"/>
                          </a:solidFill>
                          <a:latin typeface="黑体" panose="02010609060101010101" charset="-122"/>
                          <a:ea typeface="黑体" panose="02010609060101010101" charset="-122"/>
                        </a:rPr>
                        <a:t>联系人</a:t>
                      </a:r>
                      <a:endParaRPr lang="zh-CN" altLang="en-US" sz="1600" b="1">
                        <a:solidFill>
                          <a:schemeClr val="bg1"/>
                        </a:solidFill>
                        <a:latin typeface="黑体" panose="02010609060101010101" charset="-122"/>
                        <a:ea typeface="黑体" panose="02010609060101010101" charset="-122"/>
                      </a:endParaRPr>
                    </a:p>
                  </a:txBody>
                  <a:tcPr anchor="ctr">
                    <a:lnR>
                      <a:noFill/>
                    </a:lnR>
                    <a:solidFill>
                      <a:srgbClr val="00B0F0"/>
                    </a:solidFill>
                  </a:tcPr>
                </a:tc>
                <a:tc>
                  <a:txBody>
                    <a:bodyPr/>
                    <a:p>
                      <a:pPr algn="ctr">
                        <a:buNone/>
                      </a:pPr>
                      <a:r>
                        <a:rPr lang="zh-CN" altLang="en-US" sz="1600" b="0" dirty="0">
                          <a:solidFill>
                            <a:schemeClr val="tx1"/>
                          </a:solidFill>
                          <a:latin typeface="黑体" panose="02010609060101010101" charset="-122"/>
                          <a:ea typeface="黑体" panose="02010609060101010101" charset="-122"/>
                          <a:cs typeface="仿宋_GB2312" panose="02010609030101010101" charset="-122"/>
                        </a:rPr>
                        <a:t>杨涵</a:t>
                      </a:r>
                      <a:r>
                        <a:rPr lang="en-US" altLang="zh-CN" sz="1600" b="0" dirty="0">
                          <a:solidFill>
                            <a:schemeClr val="tx1"/>
                          </a:solidFill>
                          <a:latin typeface="黑体" panose="02010609060101010101" charset="-122"/>
                          <a:ea typeface="黑体" panose="02010609060101010101" charset="-122"/>
                          <a:cs typeface="仿宋_GB2312" panose="02010609030101010101" charset="-122"/>
                        </a:rPr>
                        <a:t> 13127181822</a:t>
                      </a:r>
                      <a:endParaRPr lang="en-US" altLang="zh-CN" sz="1600" b="0" dirty="0">
                        <a:solidFill>
                          <a:schemeClr val="tx1"/>
                        </a:solidFill>
                        <a:latin typeface="黑体" panose="02010609060101010101" charset="-122"/>
                        <a:ea typeface="黑体" panose="02010609060101010101" charset="-122"/>
                        <a:cs typeface="仿宋_GB2312" panose="02010609030101010101" charset="-122"/>
                      </a:endParaRPr>
                    </a:p>
                  </a:txBody>
                  <a:tcPr anchor="ctr">
                    <a:lnL>
                      <a:noFill/>
                    </a:lnL>
                    <a:lnR>
                      <a:noFill/>
                    </a:lnR>
                    <a:lnT w="12700">
                      <a:solidFill>
                        <a:schemeClr val="accent3">
                          <a:lumMod val="75000"/>
                        </a:schemeClr>
                      </a:solidFill>
                      <a:prstDash val="solid"/>
                    </a:lnT>
                    <a:lnB w="12700">
                      <a:solidFill>
                        <a:schemeClr val="accent3">
                          <a:lumMod val="75000"/>
                        </a:schemeClr>
                      </a:solidFill>
                      <a:prstDash val="solid"/>
                    </a:lnB>
                    <a:lnTlToBr>
                      <a:noFill/>
                    </a:lnTlToBr>
                    <a:lnBlToTr>
                      <a:noFill/>
                    </a:lnBlToTr>
                    <a:noFill/>
                  </a:tcPr>
                </a:tc>
              </a:tr>
            </a:tbl>
          </a:graphicData>
        </a:graphic>
      </p:graphicFrame>
      <p:sp>
        <p:nvSpPr>
          <p:cNvPr id="2064" name="文本框 2"/>
          <p:cNvSpPr txBox="1"/>
          <p:nvPr/>
        </p:nvSpPr>
        <p:spPr>
          <a:xfrm>
            <a:off x="6680835" y="409575"/>
            <a:ext cx="1804670" cy="655320"/>
          </a:xfrm>
          <a:prstGeom prst="rect">
            <a:avLst/>
          </a:prstGeom>
          <a:noFill/>
          <a:ln w="9525">
            <a:noFill/>
          </a:ln>
        </p:spPr>
        <p:txBody>
          <a:bodyPr wrap="square" anchor="t" anchorCtr="0">
            <a:noAutofit/>
            <a:scene3d>
              <a:camera prst="orthographicFront"/>
              <a:lightRig rig="threePt" dir="t"/>
            </a:scene3d>
          </a:bodyPr>
          <a:lstStyle/>
          <a:p>
            <a:r>
              <a:rPr lang="zh-CN" altLang="en-US" sz="280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华文新魏" panose="02010800040101010101" charset="-122"/>
                <a:ea typeface="华文新魏" panose="02010800040101010101" charset="-122"/>
                <a:sym typeface="+mn-ea"/>
              </a:rPr>
              <a:t>新材料</a:t>
            </a:r>
            <a:endParaRPr lang="zh-CN" altLang="en-US" sz="280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华文新魏" panose="02010800040101010101" charset="-122"/>
              <a:ea typeface="华文新魏" panose="02010800040101010101" charset="-122"/>
            </a:endParaRPr>
          </a:p>
        </p:txBody>
      </p:sp>
      <p:pic>
        <p:nvPicPr>
          <p:cNvPr id="4" name="图片 3" descr="街道上的风景&#10;&#10;描述已自动生成"/>
          <p:cNvPicPr>
            <a:picLocks noChangeAspect="1"/>
          </p:cNvPicPr>
          <p:nvPr/>
        </p:nvPicPr>
        <p:blipFill>
          <a:blip r:embed="rId2"/>
          <a:srcRect t="15516"/>
          <a:stretch>
            <a:fillRect/>
          </a:stretch>
        </p:blipFill>
        <p:spPr>
          <a:xfrm>
            <a:off x="430156" y="1340768"/>
            <a:ext cx="3960441" cy="2509444"/>
          </a:xfrm>
          <a:prstGeom prst="rect">
            <a:avLst/>
          </a:prstGeom>
        </p:spPr>
      </p:pic>
      <p:pic>
        <p:nvPicPr>
          <p:cNvPr id="3" name="图片 2" descr="954024ee-d8f4-40c9-be7f-e97ae6fe6970"/>
          <p:cNvPicPr>
            <a:picLocks noChangeAspect="1"/>
          </p:cNvPicPr>
          <p:nvPr/>
        </p:nvPicPr>
        <p:blipFill>
          <a:blip r:embed="rId3"/>
          <a:stretch>
            <a:fillRect/>
          </a:stretch>
        </p:blipFill>
        <p:spPr>
          <a:xfrm>
            <a:off x="429895" y="3923665"/>
            <a:ext cx="2015490" cy="1935480"/>
          </a:xfrm>
          <a:prstGeom prst="rect">
            <a:avLst/>
          </a:prstGeom>
        </p:spPr>
      </p:pic>
      <p:pic>
        <p:nvPicPr>
          <p:cNvPr id="7" name="图片 6" descr="a817aa00-7801-4b2e-b37c-af1614a003ec"/>
          <p:cNvPicPr>
            <a:picLocks noChangeAspect="1"/>
          </p:cNvPicPr>
          <p:nvPr/>
        </p:nvPicPr>
        <p:blipFill>
          <a:blip r:embed="rId4"/>
          <a:stretch>
            <a:fillRect/>
          </a:stretch>
        </p:blipFill>
        <p:spPr>
          <a:xfrm>
            <a:off x="2555875" y="3923030"/>
            <a:ext cx="1786255" cy="1937385"/>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50000">
              <a:schemeClr val="accent3"/>
            </a:gs>
            <a:gs pos="0">
              <a:schemeClr val="accent3">
                <a:lumMod val="25000"/>
                <a:lumOff val="75000"/>
              </a:schemeClr>
            </a:gs>
            <a:gs pos="100000">
              <a:schemeClr val="accent3">
                <a:lumMod val="85000"/>
              </a:schemeClr>
            </a:gs>
          </a:gsLst>
          <a:lin ang="5400000" scaled="1"/>
        </a:gradFill>
        <a:effectLst/>
      </p:bgPr>
    </p:bg>
    <p:spTree>
      <p:nvGrpSpPr>
        <p:cNvPr id="1" name=""/>
        <p:cNvGrpSpPr/>
        <p:nvPr/>
      </p:nvGrpSpPr>
      <p:grpSpPr>
        <a:xfrm>
          <a:off x="0" y="0"/>
          <a:ext cx="0" cy="0"/>
          <a:chOff x="0" y="0"/>
          <a:chExt cx="0" cy="0"/>
        </a:xfrm>
      </p:grpSpPr>
      <p:graphicFrame>
        <p:nvGraphicFramePr>
          <p:cNvPr id="2" name="表格 1"/>
          <p:cNvGraphicFramePr/>
          <p:nvPr>
            <p:custDataLst>
              <p:tags r:id="rId1"/>
            </p:custDataLst>
          </p:nvPr>
        </p:nvGraphicFramePr>
        <p:xfrm>
          <a:off x="396240" y="1125220"/>
          <a:ext cx="4118610" cy="5203190"/>
        </p:xfrm>
        <a:graphic>
          <a:graphicData uri="http://schemas.openxmlformats.org/drawingml/2006/table">
            <a:tbl>
              <a:tblPr firstRow="1" bandRow="1">
                <a:tableStyleId>{5C22544A-7EE6-4342-B048-85BDC9FD1C3A}</a:tableStyleId>
              </a:tblPr>
              <a:tblGrid>
                <a:gridCol w="286385"/>
                <a:gridCol w="3832225"/>
              </a:tblGrid>
              <a:tr h="396240">
                <a:tc gridSpan="2">
                  <a:txBody>
                    <a:bodyPr/>
                    <a:lstStyle/>
                    <a:p>
                      <a:pPr algn="ctr">
                        <a:buNone/>
                      </a:pPr>
                      <a:r>
                        <a:rPr lang="zh-CN" altLang="en-US" sz="2000" b="1" dirty="0">
                          <a:solidFill>
                            <a:schemeClr val="bg1"/>
                          </a:solidFill>
                          <a:latin typeface="黑体" panose="02010609060101010101" charset="-122"/>
                          <a:ea typeface="黑体" panose="02010609060101010101" charset="-122"/>
                        </a:rPr>
                        <a:t>山东捷远电气股份有限公司</a:t>
                      </a:r>
                      <a:endParaRPr lang="zh-CN" altLang="en-US" sz="2000" b="1" dirty="0">
                        <a:solidFill>
                          <a:schemeClr val="bg1"/>
                        </a:solidFill>
                        <a:latin typeface="黑体" panose="02010609060101010101" charset="-122"/>
                        <a:ea typeface="黑体" panose="02010609060101010101" charset="-122"/>
                      </a:endParaRPr>
                    </a:p>
                  </a:txBody>
                  <a:tcPr anchor="ctr">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rgbClr val="00B0F0"/>
                    </a:solidFill>
                  </a:tcPr>
                </a:tc>
                <a:tc hMerge="1">
                  <a:tcPr>
                    <a:lnR w="12700">
                      <a:solidFill>
                        <a:schemeClr val="bg1"/>
                      </a:solidFill>
                      <a:prstDash val="solid"/>
                    </a:lnR>
                    <a:lnT w="12700">
                      <a:solidFill>
                        <a:schemeClr val="bg1"/>
                      </a:solidFill>
                      <a:prstDash val="solid"/>
                    </a:lnT>
                    <a:lnB w="12700">
                      <a:solidFill>
                        <a:schemeClr val="bg1"/>
                      </a:solidFill>
                      <a:prstDash val="solid"/>
                    </a:lnB>
                  </a:tcPr>
                </a:tc>
              </a:tr>
              <a:tr h="2877185">
                <a:tc>
                  <a:txBody>
                    <a:bodyPr/>
                    <a:lstStyle/>
                    <a:p>
                      <a:pPr algn="ctr">
                        <a:buNone/>
                      </a:pPr>
                      <a:r>
                        <a:rPr lang="zh-CN" altLang="zh-CN" sz="1600" b="1">
                          <a:solidFill>
                            <a:schemeClr val="bg1"/>
                          </a:solidFill>
                          <a:latin typeface="黑体" panose="02010609060101010101" charset="-122"/>
                          <a:ea typeface="黑体" panose="02010609060101010101" charset="-122"/>
                        </a:rPr>
                        <a:t>企业简介</a:t>
                      </a:r>
                      <a:endParaRPr lang="zh-CN" altLang="zh-CN" sz="1600" b="1">
                        <a:solidFill>
                          <a:schemeClr val="bg1"/>
                        </a:solidFill>
                        <a:latin typeface="黑体" panose="02010609060101010101" charset="-122"/>
                        <a:ea typeface="黑体" panose="02010609060101010101" charset="-122"/>
                      </a:endParaRPr>
                    </a:p>
                  </a:txBody>
                  <a:tcPr anchor="ctr">
                    <a:lnR>
                      <a:noFill/>
                    </a:lnR>
                    <a:lnT w="12700">
                      <a:solidFill>
                        <a:schemeClr val="bg1"/>
                      </a:solidFill>
                      <a:prstDash val="solid"/>
                    </a:lnT>
                    <a:solidFill>
                      <a:srgbClr val="00B0F0"/>
                    </a:solidFill>
                  </a:tcPr>
                </a:tc>
                <a:tc>
                  <a:txBody>
                    <a:bodyPr/>
                    <a:lstStyle/>
                    <a:p>
                      <a:pPr algn="l" latinLnBrk="1">
                        <a:spcAft>
                          <a:spcPts val="300"/>
                        </a:spcAft>
                        <a:buNone/>
                      </a:pPr>
                      <a:r>
                        <a:rPr lang="en-US" altLang="zh-CN" sz="1600" b="0" dirty="0">
                          <a:solidFill>
                            <a:schemeClr val="tx1"/>
                          </a:solidFill>
                          <a:latin typeface="黑体" panose="02010609060101010101" charset="-122"/>
                          <a:ea typeface="黑体" panose="02010609060101010101" charset="-122"/>
                          <a:cs typeface="黑体" panose="02010609060101010101" charset="-122"/>
                        </a:rPr>
                        <a:t>  </a:t>
                      </a:r>
                      <a:r>
                        <a:rPr lang="zh-CN" altLang="en-US" sz="1600" b="0" dirty="0">
                          <a:solidFill>
                            <a:schemeClr val="tx1"/>
                          </a:solidFill>
                          <a:latin typeface="黑体" panose="02010609060101010101" charset="-122"/>
                          <a:ea typeface="黑体" panose="02010609060101010101" charset="-122"/>
                          <a:cs typeface="黑体" panose="02010609060101010101" charset="-122"/>
                        </a:rPr>
                        <a:t>专业从事高低压开关柜、矿用柜、储能预制舱、环网柜、变压器、箱式变电站研发生产的企业，是山东省首批经国家部委验收合格并取得高、低压开关柜生产许可证的企业，首批低压产品强制认证</a:t>
                      </a:r>
                      <a:r>
                        <a:rPr lang="en-US" altLang="zh-CN" sz="1600" b="0" dirty="0">
                          <a:solidFill>
                            <a:schemeClr val="tx1"/>
                          </a:solidFill>
                          <a:latin typeface="黑体" panose="02010609060101010101" charset="-122"/>
                          <a:ea typeface="黑体" panose="02010609060101010101" charset="-122"/>
                          <a:cs typeface="黑体" panose="02010609060101010101" charset="-122"/>
                        </a:rPr>
                        <a:t>A</a:t>
                      </a:r>
                      <a:r>
                        <a:rPr lang="zh-CN" altLang="en-US" sz="1600" b="0" dirty="0">
                          <a:solidFill>
                            <a:schemeClr val="tx1"/>
                          </a:solidFill>
                          <a:latin typeface="黑体" panose="02010609060101010101" charset="-122"/>
                          <a:ea typeface="黑体" panose="02010609060101010101" charset="-122"/>
                          <a:cs typeface="黑体" panose="02010609060101010101" charset="-122"/>
                        </a:rPr>
                        <a:t>类企业。</a:t>
                      </a:r>
                      <a:endParaRPr lang="zh-CN" altLang="en-US" sz="1600" b="0" dirty="0">
                        <a:solidFill>
                          <a:schemeClr val="tx1"/>
                        </a:solidFill>
                        <a:latin typeface="黑体" panose="02010609060101010101" charset="-122"/>
                        <a:ea typeface="黑体" panose="02010609060101010101" charset="-122"/>
                        <a:cs typeface="黑体" panose="02010609060101010101" charset="-122"/>
                      </a:endParaRPr>
                    </a:p>
                    <a:p>
                      <a:pPr algn="ctr" latinLnBrk="1">
                        <a:spcAft>
                          <a:spcPts val="300"/>
                        </a:spcAft>
                        <a:buNone/>
                      </a:pPr>
                      <a:r>
                        <a:rPr lang="zh-CN" altLang="en-US" sz="1600" b="0" dirty="0">
                          <a:solidFill>
                            <a:schemeClr val="tx1"/>
                          </a:solidFill>
                          <a:latin typeface="黑体" panose="02010609060101010101" charset="-122"/>
                          <a:ea typeface="黑体" panose="02010609060101010101" charset="-122"/>
                          <a:cs typeface="黑体" panose="02010609060101010101" charset="-122"/>
                        </a:rPr>
                        <a:t>国家高新技术企业</a:t>
                      </a:r>
                      <a:endParaRPr lang="zh-CN" altLang="en-US" sz="1600" b="0" dirty="0">
                        <a:solidFill>
                          <a:schemeClr val="tx1"/>
                        </a:solidFill>
                        <a:latin typeface="黑体" panose="02010609060101010101" charset="-122"/>
                        <a:ea typeface="黑体" panose="02010609060101010101" charset="-122"/>
                        <a:cs typeface="黑体" panose="02010609060101010101" charset="-122"/>
                      </a:endParaRPr>
                    </a:p>
                    <a:p>
                      <a:pPr algn="ctr" latinLnBrk="1">
                        <a:spcAft>
                          <a:spcPts val="300"/>
                        </a:spcAft>
                        <a:buNone/>
                      </a:pPr>
                      <a:r>
                        <a:rPr lang="zh-CN" altLang="en-US" sz="1600" dirty="0">
                          <a:solidFill>
                            <a:schemeClr val="tx1"/>
                          </a:solidFill>
                          <a:latin typeface="黑体" panose="02010609060101010101" charset="-122"/>
                          <a:ea typeface="黑体" panose="02010609060101010101" charset="-122"/>
                          <a:cs typeface="黑体" panose="02010609060101010101" charset="-122"/>
                          <a:sym typeface="+mn-ea"/>
                        </a:rPr>
                        <a:t>山东省</a:t>
                      </a:r>
                      <a:r>
                        <a:rPr lang="en-US" altLang="zh-CN" sz="1600" dirty="0">
                          <a:solidFill>
                            <a:schemeClr val="tx1"/>
                          </a:solidFill>
                          <a:latin typeface="黑体" panose="02010609060101010101" charset="-122"/>
                          <a:ea typeface="黑体" panose="02010609060101010101" charset="-122"/>
                          <a:cs typeface="黑体" panose="02010609060101010101" charset="-122"/>
                          <a:sym typeface="+mn-ea"/>
                        </a:rPr>
                        <a:t>“</a:t>
                      </a:r>
                      <a:r>
                        <a:rPr lang="zh-CN" altLang="en-US" sz="1600" dirty="0">
                          <a:solidFill>
                            <a:schemeClr val="tx1"/>
                          </a:solidFill>
                          <a:latin typeface="黑体" panose="02010609060101010101" charset="-122"/>
                          <a:ea typeface="黑体" panose="02010609060101010101" charset="-122"/>
                          <a:cs typeface="黑体" panose="02010609060101010101" charset="-122"/>
                          <a:sym typeface="+mn-ea"/>
                        </a:rPr>
                        <a:t>专精特新</a:t>
                      </a:r>
                      <a:r>
                        <a:rPr lang="en-US" altLang="zh-CN" sz="1600" dirty="0">
                          <a:solidFill>
                            <a:schemeClr val="tx1"/>
                          </a:solidFill>
                          <a:latin typeface="黑体" panose="02010609060101010101" charset="-122"/>
                          <a:ea typeface="黑体" panose="02010609060101010101" charset="-122"/>
                          <a:cs typeface="黑体" panose="02010609060101010101" charset="-122"/>
                          <a:sym typeface="+mn-ea"/>
                        </a:rPr>
                        <a:t>”</a:t>
                      </a:r>
                      <a:r>
                        <a:rPr lang="zh-CN" altLang="en-US" sz="1600" dirty="0">
                          <a:solidFill>
                            <a:schemeClr val="tx1"/>
                          </a:solidFill>
                          <a:latin typeface="黑体" panose="02010609060101010101" charset="-122"/>
                          <a:ea typeface="黑体" panose="02010609060101010101" charset="-122"/>
                          <a:cs typeface="黑体" panose="02010609060101010101" charset="-122"/>
                          <a:sym typeface="+mn-ea"/>
                        </a:rPr>
                        <a:t>中小企业</a:t>
                      </a:r>
                      <a:endParaRPr lang="zh-CN" altLang="en-US" sz="1600" dirty="0">
                        <a:solidFill>
                          <a:schemeClr val="tx1"/>
                        </a:solidFill>
                        <a:latin typeface="黑体" panose="02010609060101010101" charset="-122"/>
                        <a:ea typeface="黑体" panose="02010609060101010101" charset="-122"/>
                        <a:cs typeface="黑体" panose="02010609060101010101" charset="-122"/>
                        <a:sym typeface="+mn-ea"/>
                      </a:endParaRPr>
                    </a:p>
                    <a:p>
                      <a:pPr algn="ctr" latinLnBrk="1">
                        <a:spcAft>
                          <a:spcPts val="300"/>
                        </a:spcAft>
                        <a:buNone/>
                      </a:pPr>
                      <a:r>
                        <a:rPr lang="zh-CN" altLang="en-US" sz="1600" b="0" dirty="0">
                          <a:solidFill>
                            <a:schemeClr val="tx1"/>
                          </a:solidFill>
                          <a:latin typeface="黑体" panose="02010609060101010101" charset="-122"/>
                          <a:ea typeface="黑体" panose="02010609060101010101" charset="-122"/>
                          <a:cs typeface="黑体" panose="02010609060101010101" charset="-122"/>
                        </a:rPr>
                        <a:t>山东省科技小巨人企业</a:t>
                      </a:r>
                      <a:endParaRPr lang="zh-CN" altLang="en-US" sz="1600" b="0" dirty="0">
                        <a:solidFill>
                          <a:schemeClr val="tx1"/>
                        </a:solidFill>
                        <a:latin typeface="黑体" panose="02010609060101010101" charset="-122"/>
                        <a:ea typeface="黑体" panose="02010609060101010101" charset="-122"/>
                        <a:cs typeface="黑体" panose="02010609060101010101" charset="-122"/>
                      </a:endParaRPr>
                    </a:p>
                    <a:p>
                      <a:pPr algn="ctr" latinLnBrk="1">
                        <a:spcAft>
                          <a:spcPts val="300"/>
                        </a:spcAft>
                        <a:buNone/>
                      </a:pPr>
                      <a:r>
                        <a:rPr lang="zh-CN" altLang="en-US" sz="1600" b="0" dirty="0">
                          <a:solidFill>
                            <a:schemeClr val="tx1"/>
                          </a:solidFill>
                          <a:latin typeface="黑体" panose="02010609060101010101" charset="-122"/>
                          <a:ea typeface="黑体" panose="02010609060101010101" charset="-122"/>
                          <a:cs typeface="黑体" panose="02010609060101010101" charset="-122"/>
                        </a:rPr>
                        <a:t>潍坊市“隐形冠军”企业</a:t>
                      </a:r>
                      <a:endParaRPr lang="zh-CN" altLang="en-US" sz="1600" b="0" dirty="0">
                        <a:solidFill>
                          <a:schemeClr val="tx1"/>
                        </a:solidFill>
                        <a:latin typeface="黑体" panose="02010609060101010101" charset="-122"/>
                        <a:ea typeface="黑体" panose="02010609060101010101" charset="-122"/>
                        <a:cs typeface="黑体" panose="02010609060101010101" charset="-122"/>
                      </a:endParaRPr>
                    </a:p>
                  </a:txBody>
                  <a:tcPr anchor="ctr">
                    <a:lnL>
                      <a:noFill/>
                    </a:lnL>
                    <a:lnR>
                      <a:noFill/>
                    </a:lnR>
                    <a:lnT w="12700">
                      <a:solidFill>
                        <a:schemeClr val="bg1"/>
                      </a:solidFill>
                      <a:prstDash val="solid"/>
                    </a:lnT>
                    <a:lnB w="12700">
                      <a:solidFill>
                        <a:schemeClr val="accent3">
                          <a:lumMod val="75000"/>
                        </a:schemeClr>
                      </a:solidFill>
                      <a:prstDash val="solid"/>
                    </a:lnB>
                    <a:lnTlToBr>
                      <a:noFill/>
                    </a:lnTlToBr>
                    <a:lnBlToTr>
                      <a:noFill/>
                    </a:lnBlToTr>
                    <a:noFill/>
                  </a:tcPr>
                </a:tc>
              </a:tr>
              <a:tr h="1106805">
                <a:tc>
                  <a:txBody>
                    <a:bodyPr/>
                    <a:lstStyle/>
                    <a:p>
                      <a:pPr algn="ctr">
                        <a:buNone/>
                      </a:pPr>
                      <a:r>
                        <a:rPr lang="zh-CN" altLang="en-US" sz="1600" b="1">
                          <a:solidFill>
                            <a:schemeClr val="bg1"/>
                          </a:solidFill>
                          <a:latin typeface="黑体" panose="02010609060101010101" charset="-122"/>
                          <a:ea typeface="黑体" panose="02010609060101010101" charset="-122"/>
                        </a:rPr>
                        <a:t>技术需求</a:t>
                      </a:r>
                      <a:endParaRPr lang="zh-CN" altLang="en-US" sz="1600" b="1">
                        <a:solidFill>
                          <a:schemeClr val="bg1"/>
                        </a:solidFill>
                        <a:latin typeface="黑体" panose="02010609060101010101" charset="-122"/>
                        <a:ea typeface="黑体" panose="02010609060101010101" charset="-122"/>
                      </a:endParaRPr>
                    </a:p>
                  </a:txBody>
                  <a:tcPr anchor="ctr">
                    <a:lnR>
                      <a:noFill/>
                    </a:lnR>
                    <a:solidFill>
                      <a:srgbClr val="00B0F0"/>
                    </a:solidFill>
                  </a:tcPr>
                </a:tc>
                <a:tc>
                  <a:txBody>
                    <a:bodyPr/>
                    <a:lstStyle/>
                    <a:p>
                      <a:pPr algn="l">
                        <a:buNone/>
                      </a:pPr>
                      <a:r>
                        <a:rPr lang="en-US" altLang="zh-CN" sz="1600" b="0" dirty="0">
                          <a:solidFill>
                            <a:schemeClr val="tx1"/>
                          </a:solidFill>
                          <a:latin typeface="黑体" panose="02010609060101010101" charset="-122"/>
                          <a:ea typeface="黑体" panose="02010609060101010101" charset="-122"/>
                          <a:cs typeface="仿宋_GB2312" panose="02010609030101010101" charset="-122"/>
                        </a:rPr>
                        <a:t>  </a:t>
                      </a:r>
                      <a:r>
                        <a:rPr lang="zh-CN" altLang="en-US" sz="1600" b="0" dirty="0">
                          <a:solidFill>
                            <a:schemeClr val="tx1"/>
                          </a:solidFill>
                          <a:latin typeface="黑体" panose="02010609060101010101" charset="-122"/>
                          <a:ea typeface="黑体" panose="02010609060101010101" charset="-122"/>
                          <a:cs typeface="仿宋_GB2312" panose="02010609030101010101" charset="-122"/>
                        </a:rPr>
                        <a:t>智能化电气控制；应力的计算及强度测量。</a:t>
                      </a:r>
                      <a:endParaRPr lang="zh-CN" altLang="en-US" sz="1600" b="0" dirty="0">
                        <a:solidFill>
                          <a:schemeClr val="tx1"/>
                        </a:solidFill>
                        <a:latin typeface="黑体" panose="02010609060101010101" charset="-122"/>
                        <a:ea typeface="黑体" panose="02010609060101010101" charset="-122"/>
                        <a:cs typeface="仿宋_GB2312" panose="02010609030101010101" charset="-122"/>
                      </a:endParaRPr>
                    </a:p>
                  </a:txBody>
                  <a:tcPr anchor="ctr">
                    <a:lnL>
                      <a:noFill/>
                    </a:lnL>
                    <a:lnR>
                      <a:noFill/>
                    </a:lnR>
                    <a:lnT w="12700">
                      <a:solidFill>
                        <a:schemeClr val="accent3">
                          <a:lumMod val="75000"/>
                        </a:schemeClr>
                      </a:solidFill>
                      <a:prstDash val="solid"/>
                    </a:lnT>
                    <a:lnB w="12700">
                      <a:solidFill>
                        <a:schemeClr val="accent3">
                          <a:lumMod val="75000"/>
                        </a:schemeClr>
                      </a:solidFill>
                      <a:prstDash val="solid"/>
                    </a:lnB>
                    <a:lnTlToBr>
                      <a:noFill/>
                    </a:lnTlToBr>
                    <a:lnBlToTr>
                      <a:noFill/>
                    </a:lnBlToTr>
                    <a:noFill/>
                  </a:tcPr>
                </a:tc>
              </a:tr>
              <a:tr h="822960">
                <a:tc>
                  <a:txBody>
                    <a:bodyPr/>
                    <a:p>
                      <a:pPr algn="ctr">
                        <a:buNone/>
                      </a:pPr>
                      <a:r>
                        <a:rPr lang="zh-CN" altLang="en-US" sz="1600" b="1">
                          <a:solidFill>
                            <a:schemeClr val="bg1"/>
                          </a:solidFill>
                          <a:latin typeface="黑体" panose="02010609060101010101" charset="-122"/>
                          <a:ea typeface="黑体" panose="02010609060101010101" charset="-122"/>
                        </a:rPr>
                        <a:t>联系人</a:t>
                      </a:r>
                      <a:endParaRPr lang="zh-CN" altLang="en-US" sz="1600" b="1">
                        <a:solidFill>
                          <a:schemeClr val="bg1"/>
                        </a:solidFill>
                        <a:latin typeface="黑体" panose="02010609060101010101" charset="-122"/>
                        <a:ea typeface="黑体" panose="02010609060101010101" charset="-122"/>
                      </a:endParaRPr>
                    </a:p>
                  </a:txBody>
                  <a:tcPr anchor="ctr">
                    <a:lnR>
                      <a:noFill/>
                    </a:lnR>
                    <a:solidFill>
                      <a:srgbClr val="00B0F0"/>
                    </a:solidFill>
                  </a:tcPr>
                </a:tc>
                <a:tc>
                  <a:txBody>
                    <a:bodyPr/>
                    <a:p>
                      <a:pPr algn="ctr">
                        <a:buNone/>
                      </a:pPr>
                      <a:r>
                        <a:rPr lang="zh-CN" altLang="en-US" sz="1600" b="0" dirty="0">
                          <a:solidFill>
                            <a:schemeClr val="tx1"/>
                          </a:solidFill>
                          <a:latin typeface="黑体" panose="02010609060101010101" charset="-122"/>
                          <a:ea typeface="黑体" panose="02010609060101010101" charset="-122"/>
                          <a:cs typeface="仿宋_GB2312" panose="02010609030101010101" charset="-122"/>
                        </a:rPr>
                        <a:t>曲忠旭</a:t>
                      </a:r>
                      <a:r>
                        <a:rPr lang="en-US" altLang="zh-CN" sz="1600" b="0" dirty="0">
                          <a:solidFill>
                            <a:schemeClr val="tx1"/>
                          </a:solidFill>
                          <a:latin typeface="黑体" panose="02010609060101010101" charset="-122"/>
                          <a:ea typeface="黑体" panose="02010609060101010101" charset="-122"/>
                          <a:cs typeface="仿宋_GB2312" panose="02010609030101010101" charset="-122"/>
                        </a:rPr>
                        <a:t> 13806361337</a:t>
                      </a:r>
                      <a:endParaRPr lang="en-US" altLang="zh-CN" sz="1600" b="0" dirty="0">
                        <a:solidFill>
                          <a:schemeClr val="tx1"/>
                        </a:solidFill>
                        <a:latin typeface="黑体" panose="02010609060101010101" charset="-122"/>
                        <a:ea typeface="黑体" panose="02010609060101010101" charset="-122"/>
                        <a:cs typeface="仿宋_GB2312" panose="02010609030101010101" charset="-122"/>
                      </a:endParaRPr>
                    </a:p>
                  </a:txBody>
                  <a:tcPr anchor="ctr">
                    <a:lnL>
                      <a:noFill/>
                    </a:lnL>
                    <a:lnR>
                      <a:noFill/>
                    </a:lnR>
                    <a:lnT w="12700">
                      <a:solidFill>
                        <a:schemeClr val="accent3">
                          <a:lumMod val="75000"/>
                        </a:schemeClr>
                      </a:solidFill>
                      <a:prstDash val="solid"/>
                    </a:lnT>
                    <a:lnB w="12700">
                      <a:solidFill>
                        <a:schemeClr val="accent3">
                          <a:lumMod val="75000"/>
                        </a:schemeClr>
                      </a:solidFill>
                      <a:prstDash val="solid"/>
                    </a:lnB>
                    <a:lnTlToBr>
                      <a:noFill/>
                    </a:lnTlToBr>
                    <a:lnBlToTr>
                      <a:noFill/>
                    </a:lnBlToTr>
                    <a:noFill/>
                  </a:tcPr>
                </a:tc>
              </a:tr>
            </a:tbl>
          </a:graphicData>
        </a:graphic>
      </p:graphicFrame>
      <p:sp>
        <p:nvSpPr>
          <p:cNvPr id="2064" name="文本框 2"/>
          <p:cNvSpPr txBox="1"/>
          <p:nvPr/>
        </p:nvSpPr>
        <p:spPr>
          <a:xfrm>
            <a:off x="6680835" y="409575"/>
            <a:ext cx="1804670" cy="655320"/>
          </a:xfrm>
          <a:prstGeom prst="rect">
            <a:avLst/>
          </a:prstGeom>
          <a:noFill/>
          <a:ln w="9525">
            <a:noFill/>
          </a:ln>
        </p:spPr>
        <p:txBody>
          <a:bodyPr wrap="square" anchor="t" anchorCtr="0">
            <a:noAutofit/>
            <a:scene3d>
              <a:camera prst="orthographicFront"/>
              <a:lightRig rig="threePt" dir="t"/>
            </a:scene3d>
          </a:bodyPr>
          <a:lstStyle/>
          <a:p>
            <a:r>
              <a:rPr lang="zh-CN" altLang="en-US" sz="280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华文新魏" panose="02010800040101010101" charset="-122"/>
                <a:ea typeface="华文新魏" panose="02010800040101010101" charset="-122"/>
                <a:sym typeface="+mn-ea"/>
              </a:rPr>
              <a:t>电气设备</a:t>
            </a:r>
            <a:endParaRPr lang="zh-CN" altLang="en-US" sz="280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华文新魏" panose="02010800040101010101" charset="-122"/>
              <a:ea typeface="华文新魏" panose="02010800040101010101" charset="-122"/>
            </a:endParaRPr>
          </a:p>
        </p:txBody>
      </p:sp>
      <p:pic>
        <p:nvPicPr>
          <p:cNvPr id="5" name="图片 4" descr="微信图片_20260507170458_10_430"/>
          <p:cNvPicPr>
            <a:picLocks noChangeAspect="1"/>
          </p:cNvPicPr>
          <p:nvPr/>
        </p:nvPicPr>
        <p:blipFill>
          <a:blip r:embed="rId2"/>
          <a:stretch>
            <a:fillRect/>
          </a:stretch>
        </p:blipFill>
        <p:spPr>
          <a:xfrm>
            <a:off x="4715510" y="1125220"/>
            <a:ext cx="4089400" cy="2276475"/>
          </a:xfrm>
          <a:prstGeom prst="rect">
            <a:avLst/>
          </a:prstGeom>
        </p:spPr>
      </p:pic>
      <p:pic>
        <p:nvPicPr>
          <p:cNvPr id="6" name="图片 5" descr="微信图片_20260507170455_8_430"/>
          <p:cNvPicPr>
            <a:picLocks noChangeAspect="1"/>
          </p:cNvPicPr>
          <p:nvPr/>
        </p:nvPicPr>
        <p:blipFill>
          <a:blip r:embed="rId3"/>
          <a:stretch>
            <a:fillRect/>
          </a:stretch>
        </p:blipFill>
        <p:spPr>
          <a:xfrm>
            <a:off x="4725035" y="3429000"/>
            <a:ext cx="2064385" cy="1389380"/>
          </a:xfrm>
          <a:prstGeom prst="rect">
            <a:avLst/>
          </a:prstGeom>
        </p:spPr>
      </p:pic>
      <p:pic>
        <p:nvPicPr>
          <p:cNvPr id="8" name="图片 7" descr="微信图片_20260507170457_9_430"/>
          <p:cNvPicPr>
            <a:picLocks noChangeAspect="1"/>
          </p:cNvPicPr>
          <p:nvPr/>
        </p:nvPicPr>
        <p:blipFill>
          <a:blip r:embed="rId4"/>
          <a:stretch>
            <a:fillRect/>
          </a:stretch>
        </p:blipFill>
        <p:spPr>
          <a:xfrm>
            <a:off x="6836410" y="3429000"/>
            <a:ext cx="1967865" cy="1390015"/>
          </a:xfrm>
          <a:prstGeom prst="rect">
            <a:avLst/>
          </a:prstGeom>
        </p:spPr>
      </p:pic>
      <p:pic>
        <p:nvPicPr>
          <p:cNvPr id="9" name="图片 8" descr="微信图片_20260507170531_12_430"/>
          <p:cNvPicPr>
            <a:picLocks noChangeAspect="1"/>
          </p:cNvPicPr>
          <p:nvPr/>
        </p:nvPicPr>
        <p:blipFill>
          <a:blip r:embed="rId5"/>
          <a:stretch>
            <a:fillRect/>
          </a:stretch>
        </p:blipFill>
        <p:spPr>
          <a:xfrm>
            <a:off x="4725035" y="4845685"/>
            <a:ext cx="2065020" cy="1283335"/>
          </a:xfrm>
          <a:prstGeom prst="rect">
            <a:avLst/>
          </a:prstGeom>
        </p:spPr>
      </p:pic>
      <p:pic>
        <p:nvPicPr>
          <p:cNvPr id="10" name="图片 9" descr="微信图片_20260507170533_13_430"/>
          <p:cNvPicPr>
            <a:picLocks noChangeAspect="1"/>
          </p:cNvPicPr>
          <p:nvPr/>
        </p:nvPicPr>
        <p:blipFill>
          <a:blip r:embed="rId6"/>
          <a:stretch>
            <a:fillRect/>
          </a:stretch>
        </p:blipFill>
        <p:spPr>
          <a:xfrm>
            <a:off x="6826885" y="4846320"/>
            <a:ext cx="1962150" cy="128143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50000">
              <a:schemeClr val="accent3"/>
            </a:gs>
            <a:gs pos="0">
              <a:schemeClr val="accent3">
                <a:lumMod val="25000"/>
                <a:lumOff val="75000"/>
              </a:schemeClr>
            </a:gs>
            <a:gs pos="100000">
              <a:schemeClr val="accent3">
                <a:lumMod val="85000"/>
              </a:schemeClr>
            </a:gs>
          </a:gsLst>
          <a:lin ang="5400000" scaled="1"/>
        </a:gradFill>
        <a:effectLst/>
      </p:bgPr>
    </p:bg>
    <p:spTree>
      <p:nvGrpSpPr>
        <p:cNvPr id="1" name=""/>
        <p:cNvGrpSpPr/>
        <p:nvPr/>
      </p:nvGrpSpPr>
      <p:grpSpPr>
        <a:xfrm>
          <a:off x="0" y="0"/>
          <a:ext cx="0" cy="0"/>
          <a:chOff x="0" y="0"/>
          <a:chExt cx="0" cy="0"/>
        </a:xfrm>
      </p:grpSpPr>
      <p:graphicFrame>
        <p:nvGraphicFramePr>
          <p:cNvPr id="2" name="表格 1"/>
          <p:cNvGraphicFramePr/>
          <p:nvPr>
            <p:custDataLst>
              <p:tags r:id="rId1"/>
            </p:custDataLst>
          </p:nvPr>
        </p:nvGraphicFramePr>
        <p:xfrm>
          <a:off x="396240" y="1125220"/>
          <a:ext cx="4118610" cy="5288280"/>
        </p:xfrm>
        <a:graphic>
          <a:graphicData uri="http://schemas.openxmlformats.org/drawingml/2006/table">
            <a:tbl>
              <a:tblPr firstRow="1" bandRow="1">
                <a:tableStyleId>{5C22544A-7EE6-4342-B048-85BDC9FD1C3A}</a:tableStyleId>
              </a:tblPr>
              <a:tblGrid>
                <a:gridCol w="286385"/>
                <a:gridCol w="3832225"/>
              </a:tblGrid>
              <a:tr h="396240">
                <a:tc gridSpan="2">
                  <a:txBody>
                    <a:bodyPr/>
                    <a:lstStyle/>
                    <a:p>
                      <a:pPr algn="ctr">
                        <a:buNone/>
                      </a:pPr>
                      <a:r>
                        <a:rPr lang="zh-CN" altLang="en-US" sz="2000" b="1" dirty="0">
                          <a:solidFill>
                            <a:schemeClr val="bg1"/>
                          </a:solidFill>
                          <a:latin typeface="黑体" panose="02010609060101010101" charset="-122"/>
                          <a:ea typeface="黑体" panose="02010609060101010101" charset="-122"/>
                        </a:rPr>
                        <a:t>山东晨宇电气股份有限公司</a:t>
                      </a:r>
                      <a:endParaRPr lang="zh-CN" altLang="en-US" sz="2000" b="1" dirty="0">
                        <a:solidFill>
                          <a:schemeClr val="bg1"/>
                        </a:solidFill>
                        <a:latin typeface="黑体" panose="02010609060101010101" charset="-122"/>
                        <a:ea typeface="黑体" panose="02010609060101010101" charset="-122"/>
                      </a:endParaRPr>
                    </a:p>
                  </a:txBody>
                  <a:tcPr anchor="ctr">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rgbClr val="00B0F0"/>
                    </a:solidFill>
                  </a:tcPr>
                </a:tc>
                <a:tc hMerge="1">
                  <a:tcPr>
                    <a:lnR w="12700">
                      <a:solidFill>
                        <a:schemeClr val="bg1"/>
                      </a:solidFill>
                      <a:prstDash val="solid"/>
                    </a:lnR>
                    <a:lnT w="12700">
                      <a:solidFill>
                        <a:schemeClr val="bg1"/>
                      </a:solidFill>
                      <a:prstDash val="solid"/>
                    </a:lnT>
                    <a:lnB w="12700">
                      <a:solidFill>
                        <a:schemeClr val="bg1"/>
                      </a:solidFill>
                      <a:prstDash val="solid"/>
                    </a:lnB>
                  </a:tcPr>
                </a:tc>
              </a:tr>
              <a:tr h="2954020">
                <a:tc>
                  <a:txBody>
                    <a:bodyPr/>
                    <a:lstStyle/>
                    <a:p>
                      <a:pPr algn="ctr">
                        <a:buNone/>
                      </a:pPr>
                      <a:r>
                        <a:rPr lang="zh-CN" altLang="zh-CN" sz="1600" b="1">
                          <a:solidFill>
                            <a:schemeClr val="bg1"/>
                          </a:solidFill>
                          <a:latin typeface="黑体" panose="02010609060101010101" charset="-122"/>
                          <a:ea typeface="黑体" panose="02010609060101010101" charset="-122"/>
                        </a:rPr>
                        <a:t>企业简介</a:t>
                      </a:r>
                      <a:endParaRPr lang="zh-CN" altLang="zh-CN" sz="1600" b="1">
                        <a:solidFill>
                          <a:schemeClr val="bg1"/>
                        </a:solidFill>
                        <a:latin typeface="黑体" panose="02010609060101010101" charset="-122"/>
                        <a:ea typeface="黑体" panose="02010609060101010101" charset="-122"/>
                      </a:endParaRPr>
                    </a:p>
                  </a:txBody>
                  <a:tcPr anchor="ctr">
                    <a:lnR>
                      <a:noFill/>
                    </a:lnR>
                    <a:lnT w="12700">
                      <a:solidFill>
                        <a:schemeClr val="bg1"/>
                      </a:solidFill>
                      <a:prstDash val="solid"/>
                    </a:lnT>
                    <a:solidFill>
                      <a:srgbClr val="00B0F0"/>
                    </a:solidFill>
                  </a:tcPr>
                </a:tc>
                <a:tc>
                  <a:txBody>
                    <a:bodyPr/>
                    <a:lstStyle/>
                    <a:p>
                      <a:pPr algn="l" latinLnBrk="1">
                        <a:spcAft>
                          <a:spcPts val="600"/>
                        </a:spcAft>
                        <a:buNone/>
                      </a:pPr>
                      <a:r>
                        <a:rPr lang="en-US" altLang="zh-CN" sz="1600" b="0" dirty="0">
                          <a:solidFill>
                            <a:schemeClr val="tx1"/>
                          </a:solidFill>
                          <a:latin typeface="黑体" panose="02010609060101010101" charset="-122"/>
                          <a:ea typeface="黑体" panose="02010609060101010101" charset="-122"/>
                          <a:cs typeface="黑体" panose="02010609060101010101" charset="-122"/>
                        </a:rPr>
                        <a:t>  </a:t>
                      </a:r>
                      <a:r>
                        <a:rPr lang="zh-CN" altLang="en-US" sz="1600" b="0" dirty="0">
                          <a:solidFill>
                            <a:schemeClr val="tx1"/>
                          </a:solidFill>
                          <a:latin typeface="黑体" panose="02010609060101010101" charset="-122"/>
                          <a:ea typeface="黑体" panose="02010609060101010101" charset="-122"/>
                          <a:cs typeface="黑体" panose="02010609060101010101" charset="-122"/>
                        </a:rPr>
                        <a:t>专业从事电气设备</a:t>
                      </a:r>
                      <a:r>
                        <a:rPr lang="zh-CN" altLang="en-US" sz="1600" b="0" dirty="0">
                          <a:solidFill>
                            <a:schemeClr val="tx1"/>
                          </a:solidFill>
                          <a:latin typeface="黑体" panose="02010609060101010101" charset="-122"/>
                          <a:ea typeface="黑体" panose="02010609060101010101" charset="-122"/>
                          <a:cs typeface="黑体" panose="02010609060101010101" charset="-122"/>
                        </a:rPr>
                        <a:t>研发设计、生产制造、安装调试服务为一体的电力方案运营商，拥有完整的轨道交通及新能源装备的自主开发及研发实力与测试平台。</a:t>
                      </a:r>
                      <a:r>
                        <a:rPr lang="zh-CN" altLang="en-US" sz="1600" b="0" dirty="0">
                          <a:solidFill>
                            <a:schemeClr val="tx1"/>
                          </a:solidFill>
                          <a:latin typeface="黑体" panose="02010609060101010101" charset="-122"/>
                          <a:ea typeface="黑体" panose="02010609060101010101" charset="-122"/>
                          <a:cs typeface="黑体" panose="02010609060101010101" charset="-122"/>
                        </a:rPr>
                        <a:t>主导产品是高效节能高铁牵引变压器、电力变压器等20多个系列280多种型号产品，产品广泛用于电网、铁路、新能源、冶金等领域。</a:t>
                      </a:r>
                      <a:endParaRPr lang="zh-CN" altLang="en-US" sz="1600" b="0" dirty="0">
                        <a:solidFill>
                          <a:schemeClr val="tx1"/>
                        </a:solidFill>
                        <a:latin typeface="黑体" panose="02010609060101010101" charset="-122"/>
                        <a:ea typeface="黑体" panose="02010609060101010101" charset="-122"/>
                        <a:cs typeface="黑体" panose="02010609060101010101" charset="-122"/>
                      </a:endParaRPr>
                    </a:p>
                    <a:p>
                      <a:pPr algn="ctr" latinLnBrk="1">
                        <a:spcAft>
                          <a:spcPts val="600"/>
                        </a:spcAft>
                        <a:buNone/>
                      </a:pPr>
                      <a:r>
                        <a:rPr lang="zh-CN" altLang="en-US" sz="1600" dirty="0">
                          <a:solidFill>
                            <a:schemeClr val="tx1"/>
                          </a:solidFill>
                          <a:latin typeface="黑体" panose="02010609060101010101" charset="-122"/>
                          <a:ea typeface="黑体" panose="02010609060101010101" charset="-122"/>
                          <a:cs typeface="黑体" panose="02010609060101010101" charset="-122"/>
                          <a:sym typeface="+mn-ea"/>
                        </a:rPr>
                        <a:t>国家专精特新</a:t>
                      </a:r>
                      <a:r>
                        <a:rPr lang="en-US" altLang="zh-CN" sz="1600" dirty="0">
                          <a:solidFill>
                            <a:schemeClr val="tx1"/>
                          </a:solidFill>
                          <a:latin typeface="黑体" panose="02010609060101010101" charset="-122"/>
                          <a:ea typeface="黑体" panose="02010609060101010101" charset="-122"/>
                          <a:cs typeface="黑体" panose="02010609060101010101" charset="-122"/>
                          <a:sym typeface="+mn-ea"/>
                        </a:rPr>
                        <a:t>“</a:t>
                      </a:r>
                      <a:r>
                        <a:rPr lang="zh-CN" altLang="en-US" sz="1600" dirty="0">
                          <a:solidFill>
                            <a:schemeClr val="tx1"/>
                          </a:solidFill>
                          <a:latin typeface="黑体" panose="02010609060101010101" charset="-122"/>
                          <a:ea typeface="黑体" panose="02010609060101010101" charset="-122"/>
                          <a:cs typeface="黑体" panose="02010609060101010101" charset="-122"/>
                          <a:sym typeface="+mn-ea"/>
                        </a:rPr>
                        <a:t>小巨人</a:t>
                      </a:r>
                      <a:r>
                        <a:rPr lang="en-US" altLang="zh-CN" sz="1600" dirty="0">
                          <a:solidFill>
                            <a:schemeClr val="tx1"/>
                          </a:solidFill>
                          <a:latin typeface="黑体" panose="02010609060101010101" charset="-122"/>
                          <a:ea typeface="黑体" panose="02010609060101010101" charset="-122"/>
                          <a:cs typeface="黑体" panose="02010609060101010101" charset="-122"/>
                          <a:sym typeface="+mn-ea"/>
                        </a:rPr>
                        <a:t>”</a:t>
                      </a:r>
                      <a:r>
                        <a:rPr lang="zh-CN" altLang="en-US" sz="1600" dirty="0">
                          <a:solidFill>
                            <a:schemeClr val="tx1"/>
                          </a:solidFill>
                          <a:latin typeface="黑体" panose="02010609060101010101" charset="-122"/>
                          <a:ea typeface="黑体" panose="02010609060101010101" charset="-122"/>
                          <a:cs typeface="黑体" panose="02010609060101010101" charset="-122"/>
                          <a:sym typeface="+mn-ea"/>
                        </a:rPr>
                        <a:t>企业</a:t>
                      </a:r>
                      <a:endParaRPr lang="zh-CN" altLang="en-US" sz="1600" dirty="0">
                        <a:solidFill>
                          <a:schemeClr val="tx1"/>
                        </a:solidFill>
                        <a:latin typeface="黑体" panose="02010609060101010101" charset="-122"/>
                        <a:ea typeface="黑体" panose="02010609060101010101" charset="-122"/>
                        <a:cs typeface="黑体" panose="02010609060101010101" charset="-122"/>
                        <a:sym typeface="+mn-ea"/>
                      </a:endParaRPr>
                    </a:p>
                    <a:p>
                      <a:pPr algn="ctr" latinLnBrk="1">
                        <a:spcAft>
                          <a:spcPts val="600"/>
                        </a:spcAft>
                        <a:buNone/>
                      </a:pPr>
                      <a:r>
                        <a:rPr lang="zh-CN" altLang="en-US" sz="1600" dirty="0">
                          <a:solidFill>
                            <a:schemeClr val="tx1"/>
                          </a:solidFill>
                          <a:latin typeface="黑体" panose="02010609060101010101" charset="-122"/>
                          <a:ea typeface="黑体" panose="02010609060101010101" charset="-122"/>
                          <a:cs typeface="黑体" panose="02010609060101010101" charset="-122"/>
                          <a:sym typeface="+mn-ea"/>
                        </a:rPr>
                        <a:t>国家高新技术企业</a:t>
                      </a:r>
                      <a:endParaRPr lang="zh-CN" altLang="en-US" sz="1600" b="0" dirty="0">
                        <a:solidFill>
                          <a:schemeClr val="tx1"/>
                        </a:solidFill>
                        <a:latin typeface="黑体" panose="02010609060101010101" charset="-122"/>
                        <a:ea typeface="黑体" panose="02010609060101010101" charset="-122"/>
                        <a:cs typeface="黑体" panose="02010609060101010101" charset="-122"/>
                      </a:endParaRPr>
                    </a:p>
                    <a:p>
                      <a:pPr algn="ctr" latinLnBrk="1">
                        <a:spcAft>
                          <a:spcPts val="600"/>
                        </a:spcAft>
                        <a:buNone/>
                      </a:pPr>
                      <a:r>
                        <a:rPr lang="zh-CN" altLang="en-US" sz="1600" b="0" dirty="0">
                          <a:solidFill>
                            <a:schemeClr val="tx1"/>
                          </a:solidFill>
                          <a:latin typeface="黑体" panose="02010609060101010101" charset="-122"/>
                          <a:ea typeface="黑体" panose="02010609060101010101" charset="-122"/>
                          <a:cs typeface="黑体" panose="02010609060101010101" charset="-122"/>
                        </a:rPr>
                        <a:t>山东省企业技术中心</a:t>
                      </a:r>
                      <a:endParaRPr lang="zh-CN" altLang="en-US" sz="1600" b="0" dirty="0">
                        <a:solidFill>
                          <a:schemeClr val="tx1"/>
                        </a:solidFill>
                        <a:latin typeface="黑体" panose="02010609060101010101" charset="-122"/>
                        <a:ea typeface="黑体" panose="02010609060101010101" charset="-122"/>
                        <a:cs typeface="黑体" panose="02010609060101010101" charset="-122"/>
                      </a:endParaRPr>
                    </a:p>
                  </a:txBody>
                  <a:tcPr anchor="ctr">
                    <a:lnL>
                      <a:noFill/>
                    </a:lnL>
                    <a:lnR>
                      <a:noFill/>
                    </a:lnR>
                    <a:lnT w="12700">
                      <a:solidFill>
                        <a:schemeClr val="bg1"/>
                      </a:solidFill>
                      <a:prstDash val="solid"/>
                    </a:lnT>
                    <a:lnB w="12700">
                      <a:solidFill>
                        <a:schemeClr val="accent3">
                          <a:lumMod val="75000"/>
                        </a:schemeClr>
                      </a:solidFill>
                      <a:prstDash val="solid"/>
                    </a:lnB>
                    <a:lnTlToBr>
                      <a:noFill/>
                    </a:lnTlToBr>
                    <a:lnBlToTr>
                      <a:noFill/>
                    </a:lnBlToTr>
                    <a:noFill/>
                  </a:tcPr>
                </a:tc>
              </a:tr>
              <a:tr h="1039495">
                <a:tc>
                  <a:txBody>
                    <a:bodyPr/>
                    <a:lstStyle/>
                    <a:p>
                      <a:pPr algn="ctr">
                        <a:buNone/>
                      </a:pPr>
                      <a:r>
                        <a:rPr lang="zh-CN" altLang="en-US" sz="1600" b="1">
                          <a:solidFill>
                            <a:schemeClr val="bg1"/>
                          </a:solidFill>
                          <a:latin typeface="黑体" panose="02010609060101010101" charset="-122"/>
                          <a:ea typeface="黑体" panose="02010609060101010101" charset="-122"/>
                        </a:rPr>
                        <a:t>技术需求</a:t>
                      </a:r>
                      <a:endParaRPr lang="zh-CN" altLang="en-US" sz="1600" b="1">
                        <a:solidFill>
                          <a:schemeClr val="bg1"/>
                        </a:solidFill>
                        <a:latin typeface="黑体" panose="02010609060101010101" charset="-122"/>
                        <a:ea typeface="黑体" panose="02010609060101010101" charset="-122"/>
                      </a:endParaRPr>
                    </a:p>
                  </a:txBody>
                  <a:tcPr anchor="ctr">
                    <a:lnR>
                      <a:noFill/>
                    </a:lnR>
                    <a:solidFill>
                      <a:srgbClr val="00B0F0"/>
                    </a:solidFill>
                  </a:tcPr>
                </a:tc>
                <a:tc>
                  <a:txBody>
                    <a:bodyPr/>
                    <a:lstStyle/>
                    <a:p>
                      <a:pPr algn="ctr">
                        <a:buNone/>
                      </a:pPr>
                      <a:r>
                        <a:rPr lang="en-US" altLang="zh-CN" sz="1600" b="0" dirty="0">
                          <a:solidFill>
                            <a:schemeClr val="tx1"/>
                          </a:solidFill>
                          <a:latin typeface="黑体" panose="02010609060101010101" charset="-122"/>
                          <a:ea typeface="黑体" panose="02010609060101010101" charset="-122"/>
                          <a:cs typeface="仿宋_GB2312" panose="02010609030101010101" charset="-122"/>
                        </a:rPr>
                        <a:t> </a:t>
                      </a:r>
                      <a:r>
                        <a:rPr lang="zh-CN" altLang="en-US" sz="1600" b="0" dirty="0">
                          <a:solidFill>
                            <a:schemeClr val="tx1"/>
                          </a:solidFill>
                          <a:latin typeface="黑体" panose="02010609060101010101" charset="-122"/>
                          <a:ea typeface="黑体" panose="02010609060101010101" charset="-122"/>
                          <a:cs typeface="仿宋_GB2312" panose="02010609030101010101" charset="-122"/>
                        </a:rPr>
                        <a:t>牵引变电所集成式研究。</a:t>
                      </a:r>
                      <a:endParaRPr lang="zh-CN" altLang="en-US" sz="1600" b="0" dirty="0">
                        <a:solidFill>
                          <a:schemeClr val="tx1"/>
                        </a:solidFill>
                        <a:latin typeface="黑体" panose="02010609060101010101" charset="-122"/>
                        <a:ea typeface="黑体" panose="02010609060101010101" charset="-122"/>
                        <a:cs typeface="仿宋_GB2312" panose="02010609030101010101" charset="-122"/>
                      </a:endParaRPr>
                    </a:p>
                  </a:txBody>
                  <a:tcPr anchor="ctr">
                    <a:lnL>
                      <a:noFill/>
                    </a:lnL>
                    <a:lnR>
                      <a:noFill/>
                    </a:lnR>
                    <a:lnT w="12700">
                      <a:solidFill>
                        <a:schemeClr val="accent3">
                          <a:lumMod val="75000"/>
                        </a:schemeClr>
                      </a:solidFill>
                      <a:prstDash val="solid"/>
                    </a:lnT>
                    <a:lnB w="12700">
                      <a:solidFill>
                        <a:schemeClr val="accent3">
                          <a:lumMod val="75000"/>
                        </a:schemeClr>
                      </a:solidFill>
                      <a:prstDash val="solid"/>
                    </a:lnB>
                    <a:lnTlToBr>
                      <a:noFill/>
                    </a:lnTlToBr>
                    <a:lnBlToTr>
                      <a:noFill/>
                    </a:lnBlToTr>
                    <a:noFill/>
                  </a:tcPr>
                </a:tc>
              </a:tr>
              <a:tr h="822960">
                <a:tc>
                  <a:txBody>
                    <a:bodyPr/>
                    <a:p>
                      <a:pPr algn="ctr">
                        <a:buNone/>
                      </a:pPr>
                      <a:r>
                        <a:rPr lang="zh-CN" altLang="en-US" sz="1600" b="1">
                          <a:solidFill>
                            <a:schemeClr val="bg1"/>
                          </a:solidFill>
                          <a:latin typeface="黑体" panose="02010609060101010101" charset="-122"/>
                          <a:ea typeface="黑体" panose="02010609060101010101" charset="-122"/>
                        </a:rPr>
                        <a:t>联系人</a:t>
                      </a:r>
                      <a:endParaRPr lang="zh-CN" altLang="en-US" sz="1600" b="1">
                        <a:solidFill>
                          <a:schemeClr val="bg1"/>
                        </a:solidFill>
                        <a:latin typeface="黑体" panose="02010609060101010101" charset="-122"/>
                        <a:ea typeface="黑体" panose="02010609060101010101" charset="-122"/>
                      </a:endParaRPr>
                    </a:p>
                  </a:txBody>
                  <a:tcPr anchor="ctr">
                    <a:lnR>
                      <a:noFill/>
                    </a:lnR>
                    <a:solidFill>
                      <a:srgbClr val="00B0F0"/>
                    </a:solidFill>
                  </a:tcPr>
                </a:tc>
                <a:tc>
                  <a:txBody>
                    <a:bodyPr/>
                    <a:p>
                      <a:pPr algn="ctr">
                        <a:buNone/>
                      </a:pPr>
                      <a:r>
                        <a:rPr lang="zh-CN" altLang="en-US" sz="1600" b="0" dirty="0">
                          <a:solidFill>
                            <a:schemeClr val="tx1"/>
                          </a:solidFill>
                          <a:latin typeface="黑体" panose="02010609060101010101" charset="-122"/>
                          <a:ea typeface="黑体" panose="02010609060101010101" charset="-122"/>
                          <a:cs typeface="仿宋_GB2312" panose="02010609030101010101" charset="-122"/>
                        </a:rPr>
                        <a:t>赵斌霞</a:t>
                      </a:r>
                      <a:r>
                        <a:rPr lang="en-US" altLang="zh-CN" sz="1600" b="0" dirty="0">
                          <a:solidFill>
                            <a:schemeClr val="tx1"/>
                          </a:solidFill>
                          <a:latin typeface="黑体" panose="02010609060101010101" charset="-122"/>
                          <a:ea typeface="黑体" panose="02010609060101010101" charset="-122"/>
                          <a:cs typeface="仿宋_GB2312" panose="02010609030101010101" charset="-122"/>
                        </a:rPr>
                        <a:t> 13864634595</a:t>
                      </a:r>
                      <a:endParaRPr lang="en-US" altLang="zh-CN" sz="1600" b="0" dirty="0">
                        <a:solidFill>
                          <a:schemeClr val="tx1"/>
                        </a:solidFill>
                        <a:latin typeface="黑体" panose="02010609060101010101" charset="-122"/>
                        <a:ea typeface="黑体" panose="02010609060101010101" charset="-122"/>
                        <a:cs typeface="仿宋_GB2312" panose="02010609030101010101" charset="-122"/>
                      </a:endParaRPr>
                    </a:p>
                  </a:txBody>
                  <a:tcPr anchor="ctr">
                    <a:lnL>
                      <a:noFill/>
                    </a:lnL>
                    <a:lnR>
                      <a:noFill/>
                    </a:lnR>
                    <a:lnT w="12700">
                      <a:solidFill>
                        <a:schemeClr val="accent3">
                          <a:lumMod val="75000"/>
                        </a:schemeClr>
                      </a:solidFill>
                      <a:prstDash val="solid"/>
                    </a:lnT>
                    <a:lnB w="12700">
                      <a:solidFill>
                        <a:schemeClr val="accent3">
                          <a:lumMod val="75000"/>
                        </a:schemeClr>
                      </a:solidFill>
                      <a:prstDash val="solid"/>
                    </a:lnB>
                    <a:lnTlToBr>
                      <a:noFill/>
                    </a:lnTlToBr>
                    <a:lnBlToTr>
                      <a:noFill/>
                    </a:lnBlToTr>
                    <a:noFill/>
                  </a:tcPr>
                </a:tc>
              </a:tr>
            </a:tbl>
          </a:graphicData>
        </a:graphic>
      </p:graphicFrame>
      <p:sp>
        <p:nvSpPr>
          <p:cNvPr id="2064" name="文本框 2"/>
          <p:cNvSpPr txBox="1"/>
          <p:nvPr/>
        </p:nvSpPr>
        <p:spPr>
          <a:xfrm>
            <a:off x="6680835" y="409575"/>
            <a:ext cx="1804670" cy="655320"/>
          </a:xfrm>
          <a:prstGeom prst="rect">
            <a:avLst/>
          </a:prstGeom>
          <a:noFill/>
          <a:ln w="9525">
            <a:noFill/>
          </a:ln>
        </p:spPr>
        <p:txBody>
          <a:bodyPr wrap="square" anchor="t" anchorCtr="0">
            <a:noAutofit/>
            <a:scene3d>
              <a:camera prst="orthographicFront"/>
              <a:lightRig rig="threePt" dir="t"/>
            </a:scene3d>
          </a:bodyPr>
          <a:lstStyle/>
          <a:p>
            <a:r>
              <a:rPr lang="zh-CN" altLang="en-US" sz="280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华文新魏" panose="02010800040101010101" charset="-122"/>
                <a:ea typeface="华文新魏" panose="02010800040101010101" charset="-122"/>
                <a:sym typeface="+mn-ea"/>
              </a:rPr>
              <a:t>电气设备</a:t>
            </a:r>
            <a:endParaRPr lang="zh-CN" altLang="en-US" sz="280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华文新魏" panose="02010800040101010101" charset="-122"/>
              <a:ea typeface="华文新魏" panose="02010800040101010101" charset="-122"/>
            </a:endParaRPr>
          </a:p>
        </p:txBody>
      </p:sp>
      <p:pic>
        <p:nvPicPr>
          <p:cNvPr id="5" name="图片 4" descr="晨宇厂区3"/>
          <p:cNvPicPr>
            <a:picLocks noChangeAspect="1"/>
          </p:cNvPicPr>
          <p:nvPr/>
        </p:nvPicPr>
        <p:blipFill>
          <a:blip r:embed="rId2"/>
          <a:srcRect l="5446" t="5436" b="4957"/>
          <a:stretch>
            <a:fillRect/>
          </a:stretch>
        </p:blipFill>
        <p:spPr>
          <a:xfrm>
            <a:off x="4931410" y="1259840"/>
            <a:ext cx="3759835" cy="2376170"/>
          </a:xfrm>
          <a:prstGeom prst="rect">
            <a:avLst/>
          </a:prstGeom>
        </p:spPr>
      </p:pic>
      <p:pic>
        <p:nvPicPr>
          <p:cNvPr id="6" name="图片 5" descr="高压试验室"/>
          <p:cNvPicPr>
            <a:picLocks noChangeAspect="1"/>
          </p:cNvPicPr>
          <p:nvPr/>
        </p:nvPicPr>
        <p:blipFill>
          <a:blip r:embed="rId3"/>
          <a:srcRect t="13146" b="10619"/>
          <a:stretch>
            <a:fillRect/>
          </a:stretch>
        </p:blipFill>
        <p:spPr>
          <a:xfrm>
            <a:off x="4931410" y="3779520"/>
            <a:ext cx="3760470" cy="208788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50000">
              <a:schemeClr val="accent3"/>
            </a:gs>
            <a:gs pos="0">
              <a:schemeClr val="accent3">
                <a:lumMod val="25000"/>
                <a:lumOff val="75000"/>
              </a:schemeClr>
            </a:gs>
            <a:gs pos="100000">
              <a:schemeClr val="accent3">
                <a:lumMod val="85000"/>
              </a:schemeClr>
            </a:gs>
          </a:gsLst>
          <a:lin ang="5400000" scaled="1"/>
        </a:gradFill>
        <a:effectLst/>
      </p:bgPr>
    </p:bg>
    <p:spTree>
      <p:nvGrpSpPr>
        <p:cNvPr id="1" name=""/>
        <p:cNvGrpSpPr/>
        <p:nvPr/>
      </p:nvGrpSpPr>
      <p:grpSpPr>
        <a:xfrm>
          <a:off x="0" y="0"/>
          <a:ext cx="0" cy="0"/>
          <a:chOff x="0" y="0"/>
          <a:chExt cx="0" cy="0"/>
        </a:xfrm>
      </p:grpSpPr>
      <p:graphicFrame>
        <p:nvGraphicFramePr>
          <p:cNvPr id="2" name="表格 1"/>
          <p:cNvGraphicFramePr/>
          <p:nvPr>
            <p:custDataLst>
              <p:tags r:id="rId1"/>
            </p:custDataLst>
          </p:nvPr>
        </p:nvGraphicFramePr>
        <p:xfrm>
          <a:off x="395605" y="981075"/>
          <a:ext cx="4006850" cy="5400675"/>
        </p:xfrm>
        <a:graphic>
          <a:graphicData uri="http://schemas.openxmlformats.org/drawingml/2006/table">
            <a:tbl>
              <a:tblPr firstRow="1" bandRow="1">
                <a:tableStyleId>{5C22544A-7EE6-4342-B048-85BDC9FD1C3A}</a:tableStyleId>
              </a:tblPr>
              <a:tblGrid>
                <a:gridCol w="361315"/>
                <a:gridCol w="3645535"/>
              </a:tblGrid>
              <a:tr h="449580">
                <a:tc gridSpan="2">
                  <a:txBody>
                    <a:bodyPr/>
                    <a:lstStyle/>
                    <a:p>
                      <a:pPr algn="ctr">
                        <a:buNone/>
                      </a:pPr>
                      <a:r>
                        <a:rPr lang="zh-CN" altLang="en-US" sz="2000" b="1" dirty="0">
                          <a:solidFill>
                            <a:schemeClr val="bg1"/>
                          </a:solidFill>
                          <a:uFillTx/>
                          <a:latin typeface="黑体" panose="02010609060101010101" charset="-122"/>
                          <a:ea typeface="黑体" panose="02010609060101010101" charset="-122"/>
                        </a:rPr>
                        <a:t>山东潍微科技股份有限公司</a:t>
                      </a:r>
                      <a:endParaRPr lang="zh-CN" altLang="en-US" sz="2000" b="1" dirty="0">
                        <a:solidFill>
                          <a:schemeClr val="bg1"/>
                        </a:solidFill>
                        <a:uFillTx/>
                        <a:latin typeface="黑体" panose="02010609060101010101" charset="-122"/>
                        <a:ea typeface="黑体" panose="02010609060101010101" charset="-122"/>
                      </a:endParaRPr>
                    </a:p>
                  </a:txBody>
                  <a:tcPr anchor="ctr">
                    <a:solidFill>
                      <a:srgbClr val="00B0F0"/>
                    </a:solidFill>
                  </a:tcPr>
                </a:tc>
                <a:tc hMerge="1">
                  <a:tcPr/>
                </a:tc>
              </a:tr>
              <a:tr h="2477770">
                <a:tc>
                  <a:txBody>
                    <a:bodyPr/>
                    <a:lstStyle/>
                    <a:p>
                      <a:pPr algn="ctr">
                        <a:buNone/>
                      </a:pPr>
                      <a:r>
                        <a:rPr lang="zh-CN" altLang="zh-CN" sz="1600" b="1">
                          <a:solidFill>
                            <a:schemeClr val="bg1"/>
                          </a:solidFill>
                          <a:latin typeface="黑体" panose="02010609060101010101" charset="-122"/>
                          <a:ea typeface="黑体" panose="02010609060101010101" charset="-122"/>
                        </a:rPr>
                        <a:t>企业简介</a:t>
                      </a:r>
                      <a:endParaRPr lang="zh-CN" altLang="zh-CN" sz="1600" b="1">
                        <a:solidFill>
                          <a:schemeClr val="bg1"/>
                        </a:solidFill>
                        <a:latin typeface="黑体" panose="02010609060101010101" charset="-122"/>
                        <a:ea typeface="黑体" panose="02010609060101010101" charset="-122"/>
                      </a:endParaRPr>
                    </a:p>
                  </a:txBody>
                  <a:tcPr anchor="ctr">
                    <a:solidFill>
                      <a:srgbClr val="00B0F0"/>
                    </a:solidFill>
                  </a:tcPr>
                </a:tc>
                <a:tc>
                  <a:txBody>
                    <a:bodyPr/>
                    <a:lstStyle/>
                    <a:p>
                      <a:pPr algn="just" latinLnBrk="1">
                        <a:spcAft>
                          <a:spcPts val="300"/>
                        </a:spcAft>
                        <a:buNone/>
                      </a:pPr>
                      <a:r>
                        <a:rPr lang="en-US" altLang="zh-CN" sz="1600" b="0" dirty="0">
                          <a:solidFill>
                            <a:schemeClr val="tx1"/>
                          </a:solidFill>
                          <a:latin typeface="黑体" panose="02010609060101010101" charset="-122"/>
                          <a:ea typeface="黑体" panose="02010609060101010101" charset="-122"/>
                          <a:cs typeface="黑体" panose="02010609060101010101" charset="-122"/>
                        </a:rPr>
                        <a:t>  </a:t>
                      </a:r>
                      <a:r>
                        <a:rPr lang="zh-CN" altLang="en-US" sz="1600" b="0" dirty="0">
                          <a:solidFill>
                            <a:schemeClr val="tx1"/>
                          </a:solidFill>
                          <a:latin typeface="黑体" panose="02010609060101010101" charset="-122"/>
                          <a:ea typeface="黑体" panose="02010609060101010101" charset="-122"/>
                          <a:cs typeface="黑体" panose="02010609060101010101" charset="-122"/>
                        </a:rPr>
                        <a:t>专业从事智能远传水表、智慧水务等系列产品研发生产和销售的企业。产品以智能表具为基础、以</a:t>
                      </a:r>
                      <a:r>
                        <a:rPr lang="en-US" altLang="zh-CN" sz="1600" b="0" dirty="0">
                          <a:solidFill>
                            <a:schemeClr val="tx1"/>
                          </a:solidFill>
                          <a:latin typeface="黑体" panose="02010609060101010101" charset="-122"/>
                          <a:ea typeface="黑体" panose="02010609060101010101" charset="-122"/>
                          <a:cs typeface="黑体" panose="02010609060101010101" charset="-122"/>
                        </a:rPr>
                        <a:t>LoRa、NB-IoT、5G</a:t>
                      </a:r>
                      <a:r>
                        <a:rPr lang="zh-CN" altLang="en-US" sz="1600" b="0" dirty="0">
                          <a:solidFill>
                            <a:schemeClr val="tx1"/>
                          </a:solidFill>
                          <a:latin typeface="黑体" panose="02010609060101010101" charset="-122"/>
                          <a:ea typeface="黑体" panose="02010609060101010101" charset="-122"/>
                          <a:cs typeface="黑体" panose="02010609060101010101" charset="-122"/>
                        </a:rPr>
                        <a:t>物联网通讯技术为辅助，涵盖了从水源取水到水厂制水、经管网输送到千家万户全过程的自动监控、数据分析和智能化管理。</a:t>
                      </a:r>
                      <a:endParaRPr lang="zh-CN" altLang="en-US" sz="1600" b="0" dirty="0">
                        <a:solidFill>
                          <a:schemeClr val="tx1"/>
                        </a:solidFill>
                        <a:latin typeface="黑体" panose="02010609060101010101" charset="-122"/>
                        <a:ea typeface="黑体" panose="02010609060101010101" charset="-122"/>
                        <a:cs typeface="黑体" panose="02010609060101010101" charset="-122"/>
                      </a:endParaRPr>
                    </a:p>
                    <a:p>
                      <a:pPr algn="ctr">
                        <a:spcAft>
                          <a:spcPts val="300"/>
                        </a:spcAft>
                        <a:buNone/>
                      </a:pPr>
                      <a:r>
                        <a:rPr lang="zh-CN" altLang="en-US" sz="1600" b="0" dirty="0">
                          <a:solidFill>
                            <a:schemeClr val="tx1"/>
                          </a:solidFill>
                          <a:latin typeface="黑体" panose="02010609060101010101" charset="-122"/>
                          <a:ea typeface="黑体" panose="02010609060101010101" charset="-122"/>
                          <a:cs typeface="黑体" panose="02010609060101010101" charset="-122"/>
                        </a:rPr>
                        <a:t>国家高新技术企业</a:t>
                      </a:r>
                      <a:endParaRPr lang="zh-CN" altLang="en-US" sz="1600" b="0" dirty="0">
                        <a:solidFill>
                          <a:schemeClr val="tx1"/>
                        </a:solidFill>
                        <a:latin typeface="黑体" panose="02010609060101010101" charset="-122"/>
                        <a:ea typeface="黑体" panose="02010609060101010101" charset="-122"/>
                        <a:cs typeface="黑体" panose="02010609060101010101" charset="-122"/>
                      </a:endParaRPr>
                    </a:p>
                    <a:p>
                      <a:pPr algn="ctr">
                        <a:spcAft>
                          <a:spcPts val="300"/>
                        </a:spcAft>
                        <a:buNone/>
                      </a:pPr>
                      <a:r>
                        <a:rPr lang="zh-CN" altLang="en-US" sz="1600" b="0" dirty="0">
                          <a:solidFill>
                            <a:schemeClr val="tx1"/>
                          </a:solidFill>
                          <a:latin typeface="黑体" panose="02010609060101010101" charset="-122"/>
                          <a:ea typeface="黑体" panose="02010609060101010101" charset="-122"/>
                          <a:cs typeface="黑体" panose="02010609060101010101" charset="-122"/>
                        </a:rPr>
                        <a:t>山东省</a:t>
                      </a:r>
                      <a:r>
                        <a:rPr lang="en-US" altLang="zh-CN" sz="1600" b="0" dirty="0">
                          <a:solidFill>
                            <a:schemeClr val="tx1"/>
                          </a:solidFill>
                          <a:latin typeface="黑体" panose="02010609060101010101" charset="-122"/>
                          <a:ea typeface="黑体" panose="02010609060101010101" charset="-122"/>
                          <a:cs typeface="黑体" panose="02010609060101010101" charset="-122"/>
                        </a:rPr>
                        <a:t>“</a:t>
                      </a:r>
                      <a:r>
                        <a:rPr lang="zh-CN" altLang="en-US" sz="1600" b="0" dirty="0">
                          <a:solidFill>
                            <a:schemeClr val="tx1"/>
                          </a:solidFill>
                          <a:latin typeface="黑体" panose="02010609060101010101" charset="-122"/>
                          <a:ea typeface="黑体" panose="02010609060101010101" charset="-122"/>
                          <a:cs typeface="黑体" panose="02010609060101010101" charset="-122"/>
                        </a:rPr>
                        <a:t>专精特新</a:t>
                      </a:r>
                      <a:r>
                        <a:rPr lang="en-US" altLang="zh-CN" sz="1600" b="0" dirty="0">
                          <a:solidFill>
                            <a:schemeClr val="tx1"/>
                          </a:solidFill>
                          <a:latin typeface="黑体" panose="02010609060101010101" charset="-122"/>
                          <a:ea typeface="黑体" panose="02010609060101010101" charset="-122"/>
                          <a:cs typeface="黑体" panose="02010609060101010101" charset="-122"/>
                        </a:rPr>
                        <a:t>”</a:t>
                      </a:r>
                      <a:r>
                        <a:rPr lang="zh-CN" altLang="en-US" sz="1600" b="0" dirty="0">
                          <a:solidFill>
                            <a:schemeClr val="tx1"/>
                          </a:solidFill>
                          <a:latin typeface="黑体" panose="02010609060101010101" charset="-122"/>
                          <a:ea typeface="黑体" panose="02010609060101010101" charset="-122"/>
                          <a:cs typeface="黑体" panose="02010609060101010101" charset="-122"/>
                        </a:rPr>
                        <a:t>中小企业</a:t>
                      </a:r>
                      <a:endParaRPr lang="zh-CN" altLang="en-US" sz="1600" b="0" dirty="0">
                        <a:solidFill>
                          <a:schemeClr val="tx1"/>
                        </a:solidFill>
                        <a:latin typeface="黑体" panose="02010609060101010101" charset="-122"/>
                        <a:ea typeface="黑体" panose="02010609060101010101" charset="-122"/>
                        <a:cs typeface="黑体" panose="02010609060101010101" charset="-122"/>
                      </a:endParaRPr>
                    </a:p>
                    <a:p>
                      <a:pPr algn="ctr">
                        <a:spcAft>
                          <a:spcPts val="300"/>
                        </a:spcAft>
                        <a:buNone/>
                      </a:pPr>
                      <a:r>
                        <a:rPr lang="zh-CN" altLang="en-US" sz="1600" b="0" dirty="0">
                          <a:solidFill>
                            <a:schemeClr val="tx1"/>
                          </a:solidFill>
                          <a:latin typeface="黑体" panose="02010609060101010101" charset="-122"/>
                          <a:ea typeface="黑体" panose="02010609060101010101" charset="-122"/>
                          <a:cs typeface="黑体" panose="02010609060101010101" charset="-122"/>
                        </a:rPr>
                        <a:t>山东省制造业高端品牌培育企业</a:t>
                      </a:r>
                      <a:endParaRPr lang="zh-CN" altLang="en-US" sz="1600" b="0" dirty="0">
                        <a:solidFill>
                          <a:schemeClr val="tx1"/>
                        </a:solidFill>
                        <a:latin typeface="黑体" panose="02010609060101010101" charset="-122"/>
                        <a:ea typeface="黑体" panose="02010609060101010101" charset="-122"/>
                        <a:cs typeface="黑体" panose="02010609060101010101" charset="-122"/>
                      </a:endParaRPr>
                    </a:p>
                    <a:p>
                      <a:pPr algn="ctr">
                        <a:spcAft>
                          <a:spcPts val="300"/>
                        </a:spcAft>
                        <a:buNone/>
                      </a:pPr>
                      <a:r>
                        <a:rPr lang="zh-CN" altLang="en-US" sz="1600" b="0" dirty="0">
                          <a:solidFill>
                            <a:schemeClr val="tx1"/>
                          </a:solidFill>
                          <a:latin typeface="黑体" panose="02010609060101010101" charset="-122"/>
                          <a:ea typeface="黑体" panose="02010609060101010101" charset="-122"/>
                          <a:cs typeface="黑体" panose="02010609060101010101" charset="-122"/>
                        </a:rPr>
                        <a:t>山东省一企一技术中心</a:t>
                      </a:r>
                      <a:endParaRPr lang="zh-CN" altLang="en-US" sz="1600" b="0" dirty="0">
                        <a:solidFill>
                          <a:schemeClr val="tx1"/>
                        </a:solidFill>
                        <a:latin typeface="黑体" panose="02010609060101010101" charset="-122"/>
                        <a:ea typeface="黑体" panose="02010609060101010101" charset="-122"/>
                        <a:cs typeface="黑体" panose="02010609060101010101" charset="-122"/>
                      </a:endParaRPr>
                    </a:p>
                    <a:p>
                      <a:pPr algn="ctr">
                        <a:spcAft>
                          <a:spcPts val="300"/>
                        </a:spcAft>
                        <a:buNone/>
                      </a:pPr>
                      <a:r>
                        <a:rPr lang="zh-CN" altLang="en-US" sz="1600" b="0" dirty="0">
                          <a:solidFill>
                            <a:schemeClr val="tx1"/>
                          </a:solidFill>
                          <a:latin typeface="黑体" panose="02010609060101010101" charset="-122"/>
                          <a:ea typeface="黑体" panose="02010609060101010101" charset="-122"/>
                          <a:cs typeface="黑体" panose="02010609060101010101" charset="-122"/>
                        </a:rPr>
                        <a:t>山东省中小企业创新研发中心</a:t>
                      </a:r>
                      <a:endParaRPr lang="zh-CN" altLang="en-US" sz="1600" b="0" dirty="0">
                        <a:solidFill>
                          <a:schemeClr val="tx1"/>
                        </a:solidFill>
                        <a:latin typeface="黑体" panose="02010609060101010101" charset="-122"/>
                        <a:ea typeface="黑体" panose="02010609060101010101" charset="-122"/>
                        <a:cs typeface="黑体" panose="02010609060101010101" charset="-122"/>
                      </a:endParaRPr>
                    </a:p>
                  </a:txBody>
                  <a:tcPr anchor="ctr" anchorCtr="0">
                    <a:lnB w="12700">
                      <a:solidFill>
                        <a:schemeClr val="accent3">
                          <a:lumMod val="75000"/>
                        </a:schemeClr>
                      </a:solidFill>
                      <a:prstDash val="solid"/>
                    </a:lnB>
                    <a:noFill/>
                  </a:tcPr>
                </a:tc>
              </a:tr>
              <a:tr h="1149350">
                <a:tc>
                  <a:txBody>
                    <a:bodyPr/>
                    <a:lstStyle/>
                    <a:p>
                      <a:pPr algn="ctr">
                        <a:buNone/>
                      </a:pPr>
                      <a:r>
                        <a:rPr lang="zh-CN" altLang="en-US" sz="1600" b="1">
                          <a:solidFill>
                            <a:schemeClr val="bg1"/>
                          </a:solidFill>
                          <a:latin typeface="黑体" panose="02010609060101010101" charset="-122"/>
                          <a:ea typeface="黑体" panose="02010609060101010101" charset="-122"/>
                        </a:rPr>
                        <a:t>技术需求</a:t>
                      </a:r>
                      <a:endParaRPr lang="zh-CN" altLang="en-US" sz="1600" b="1">
                        <a:solidFill>
                          <a:schemeClr val="bg1"/>
                        </a:solidFill>
                        <a:latin typeface="黑体" panose="02010609060101010101" charset="-122"/>
                        <a:ea typeface="黑体" panose="02010609060101010101" charset="-122"/>
                      </a:endParaRPr>
                    </a:p>
                  </a:txBody>
                  <a:tcPr anchor="ctr">
                    <a:lnR>
                      <a:noFill/>
                    </a:lnR>
                    <a:solidFill>
                      <a:srgbClr val="00B0F0"/>
                    </a:solidFill>
                  </a:tcPr>
                </a:tc>
                <a:tc>
                  <a:txBody>
                    <a:bodyPr/>
                    <a:lstStyle/>
                    <a:p>
                      <a:pPr algn="l">
                        <a:buNone/>
                      </a:pPr>
                      <a:r>
                        <a:rPr lang="en-US" altLang="zh-CN" sz="1600" b="0" dirty="0">
                          <a:solidFill>
                            <a:schemeClr val="tx1"/>
                          </a:solidFill>
                          <a:latin typeface="黑体" panose="02010609060101010101" charset="-122"/>
                          <a:ea typeface="黑体" panose="02010609060101010101" charset="-122"/>
                          <a:cs typeface="黑体" panose="02010609060101010101" charset="-122"/>
                        </a:rPr>
                        <a:t>  </a:t>
                      </a:r>
                      <a:r>
                        <a:rPr lang="zh-CN" altLang="en-US" sz="1600" b="0" dirty="0">
                          <a:solidFill>
                            <a:schemeClr val="tx1"/>
                          </a:solidFill>
                          <a:latin typeface="黑体" panose="02010609060101010101" charset="-122"/>
                          <a:ea typeface="黑体" panose="02010609060101010101" charset="-122"/>
                          <a:cs typeface="黑体" panose="02010609060101010101" charset="-122"/>
                        </a:rPr>
                        <a:t>建立管网水力模型、水利</a:t>
                      </a:r>
                      <a:r>
                        <a:rPr lang="en-US" altLang="zh-CN" sz="1600" b="0" dirty="0">
                          <a:solidFill>
                            <a:schemeClr val="tx1"/>
                          </a:solidFill>
                          <a:latin typeface="黑体" panose="02010609060101010101" charset="-122"/>
                          <a:ea typeface="黑体" panose="02010609060101010101" charset="-122"/>
                          <a:cs typeface="黑体" panose="02010609060101010101" charset="-122"/>
                        </a:rPr>
                        <a:t>“</a:t>
                      </a:r>
                      <a:r>
                        <a:rPr lang="zh-CN" altLang="en-US" sz="1600" b="0" dirty="0">
                          <a:solidFill>
                            <a:schemeClr val="tx1"/>
                          </a:solidFill>
                          <a:latin typeface="黑体" panose="02010609060101010101" charset="-122"/>
                          <a:ea typeface="黑体" panose="02010609060101010101" charset="-122"/>
                          <a:cs typeface="黑体" panose="02010609060101010101" charset="-122"/>
                        </a:rPr>
                        <a:t>四预</a:t>
                      </a:r>
                      <a:r>
                        <a:rPr lang="en-US" altLang="zh-CN" sz="1600" b="0" dirty="0">
                          <a:solidFill>
                            <a:schemeClr val="tx1"/>
                          </a:solidFill>
                          <a:latin typeface="黑体" panose="02010609060101010101" charset="-122"/>
                          <a:ea typeface="黑体" panose="02010609060101010101" charset="-122"/>
                          <a:cs typeface="黑体" panose="02010609060101010101" charset="-122"/>
                        </a:rPr>
                        <a:t>”</a:t>
                      </a:r>
                      <a:r>
                        <a:rPr lang="zh-CN" altLang="en-US" sz="1600" b="0" dirty="0">
                          <a:solidFill>
                            <a:schemeClr val="tx1"/>
                          </a:solidFill>
                          <a:latin typeface="黑体" panose="02010609060101010101" charset="-122"/>
                          <a:ea typeface="黑体" panose="02010609060101010101" charset="-122"/>
                          <a:cs typeface="黑体" panose="02010609060101010101" charset="-122"/>
                        </a:rPr>
                        <a:t>模型、水厂加药等模型的算法及模型库。</a:t>
                      </a:r>
                      <a:endParaRPr lang="zh-CN" altLang="en-US" sz="1600" b="0" dirty="0">
                        <a:solidFill>
                          <a:schemeClr val="tx1"/>
                        </a:solidFill>
                        <a:latin typeface="黑体" panose="02010609060101010101" charset="-122"/>
                        <a:ea typeface="黑体" panose="02010609060101010101" charset="-122"/>
                        <a:cs typeface="黑体" panose="02010609060101010101" charset="-122"/>
                      </a:endParaRPr>
                    </a:p>
                  </a:txBody>
                  <a:tcPr anchor="ctr">
                    <a:lnL>
                      <a:noFill/>
                    </a:lnL>
                    <a:lnR>
                      <a:noFill/>
                    </a:lnR>
                    <a:lnT w="12700">
                      <a:solidFill>
                        <a:schemeClr val="accent3">
                          <a:lumMod val="75000"/>
                        </a:schemeClr>
                      </a:solidFill>
                      <a:prstDash val="solid"/>
                    </a:lnT>
                    <a:lnB w="12700">
                      <a:solidFill>
                        <a:schemeClr val="accent3">
                          <a:lumMod val="75000"/>
                        </a:schemeClr>
                      </a:solidFill>
                      <a:prstDash val="solid"/>
                    </a:lnB>
                    <a:lnTlToBr>
                      <a:noFill/>
                    </a:lnTlToBr>
                    <a:lnBlToTr>
                      <a:noFill/>
                    </a:lnBlToTr>
                    <a:noFill/>
                  </a:tcPr>
                </a:tc>
              </a:tr>
              <a:tr h="837565">
                <a:tc>
                  <a:txBody>
                    <a:bodyPr/>
                    <a:p>
                      <a:pPr algn="ctr">
                        <a:buNone/>
                      </a:pPr>
                      <a:r>
                        <a:rPr lang="zh-CN" altLang="en-US" sz="1600" b="1">
                          <a:solidFill>
                            <a:schemeClr val="bg1"/>
                          </a:solidFill>
                          <a:latin typeface="黑体" panose="02010609060101010101" charset="-122"/>
                          <a:ea typeface="黑体" panose="02010609060101010101" charset="-122"/>
                        </a:rPr>
                        <a:t>联系人</a:t>
                      </a:r>
                      <a:endParaRPr lang="zh-CN" altLang="en-US" sz="1600" b="1">
                        <a:solidFill>
                          <a:schemeClr val="bg1"/>
                        </a:solidFill>
                        <a:latin typeface="黑体" panose="02010609060101010101" charset="-122"/>
                        <a:ea typeface="黑体" panose="02010609060101010101" charset="-122"/>
                      </a:endParaRPr>
                    </a:p>
                  </a:txBody>
                  <a:tcPr anchor="ctr">
                    <a:lnR>
                      <a:noFill/>
                    </a:lnR>
                    <a:solidFill>
                      <a:srgbClr val="00B0F0"/>
                    </a:solidFill>
                  </a:tcPr>
                </a:tc>
                <a:tc>
                  <a:txBody>
                    <a:bodyPr/>
                    <a:p>
                      <a:pPr algn="ctr">
                        <a:buNone/>
                      </a:pPr>
                      <a:r>
                        <a:rPr lang="zh-CN" altLang="en-US" sz="1600" b="0" dirty="0">
                          <a:solidFill>
                            <a:schemeClr val="tx1"/>
                          </a:solidFill>
                          <a:latin typeface="黑体" panose="02010609060101010101" charset="-122"/>
                          <a:ea typeface="黑体" panose="02010609060101010101" charset="-122"/>
                          <a:cs typeface="黑体" panose="02010609060101010101" charset="-122"/>
                        </a:rPr>
                        <a:t>杜彬彬</a:t>
                      </a:r>
                      <a:r>
                        <a:rPr lang="en-US" altLang="zh-CN" sz="1600" b="0" dirty="0">
                          <a:solidFill>
                            <a:schemeClr val="tx1"/>
                          </a:solidFill>
                          <a:latin typeface="黑体" panose="02010609060101010101" charset="-122"/>
                          <a:ea typeface="黑体" panose="02010609060101010101" charset="-122"/>
                          <a:cs typeface="黑体" panose="02010609060101010101" charset="-122"/>
                        </a:rPr>
                        <a:t> 13173158701</a:t>
                      </a:r>
                      <a:endParaRPr lang="en-US" altLang="zh-CN" sz="1600" b="0" dirty="0">
                        <a:solidFill>
                          <a:schemeClr val="tx1"/>
                        </a:solidFill>
                        <a:latin typeface="黑体" panose="02010609060101010101" charset="-122"/>
                        <a:ea typeface="黑体" panose="02010609060101010101" charset="-122"/>
                        <a:cs typeface="黑体" panose="02010609060101010101" charset="-122"/>
                      </a:endParaRPr>
                    </a:p>
                  </a:txBody>
                  <a:tcPr anchor="ctr">
                    <a:lnL>
                      <a:noFill/>
                    </a:lnL>
                    <a:lnR>
                      <a:noFill/>
                    </a:lnR>
                    <a:lnT w="12700">
                      <a:solidFill>
                        <a:schemeClr val="accent3">
                          <a:lumMod val="75000"/>
                        </a:schemeClr>
                      </a:solidFill>
                      <a:prstDash val="solid"/>
                    </a:lnT>
                    <a:lnB w="12700">
                      <a:solidFill>
                        <a:schemeClr val="accent3">
                          <a:lumMod val="75000"/>
                        </a:schemeClr>
                      </a:solidFill>
                      <a:prstDash val="solid"/>
                    </a:lnB>
                    <a:lnTlToBr>
                      <a:noFill/>
                    </a:lnTlToBr>
                    <a:lnBlToTr>
                      <a:noFill/>
                    </a:lnBlToTr>
                    <a:noFill/>
                  </a:tcPr>
                </a:tc>
              </a:tr>
            </a:tbl>
          </a:graphicData>
        </a:graphic>
      </p:graphicFrame>
      <p:sp>
        <p:nvSpPr>
          <p:cNvPr id="2064" name="文本框 2"/>
          <p:cNvSpPr txBox="1"/>
          <p:nvPr/>
        </p:nvSpPr>
        <p:spPr>
          <a:xfrm>
            <a:off x="6680835" y="409575"/>
            <a:ext cx="1804670" cy="655320"/>
          </a:xfrm>
          <a:prstGeom prst="rect">
            <a:avLst/>
          </a:prstGeom>
          <a:noFill/>
          <a:ln w="9525">
            <a:noFill/>
          </a:ln>
        </p:spPr>
        <p:txBody>
          <a:bodyPr wrap="square" anchor="t" anchorCtr="0">
            <a:noAutofit/>
            <a:scene3d>
              <a:camera prst="orthographicFront"/>
              <a:lightRig rig="threePt" dir="t"/>
            </a:scene3d>
          </a:bodyPr>
          <a:lstStyle/>
          <a:p>
            <a:r>
              <a:rPr lang="zh-CN" altLang="en-US" sz="280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华文新魏" panose="02010800040101010101" charset="-122"/>
                <a:ea typeface="华文新魏" panose="02010800040101010101" charset="-122"/>
              </a:rPr>
              <a:t>装备制造</a:t>
            </a:r>
            <a:endParaRPr lang="zh-CN" altLang="en-US" sz="280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华文新魏" panose="02010800040101010101" charset="-122"/>
              <a:ea typeface="华文新魏" panose="02010800040101010101" charset="-122"/>
            </a:endParaRPr>
          </a:p>
        </p:txBody>
      </p:sp>
      <p:pic>
        <p:nvPicPr>
          <p:cNvPr id="4" name="图片 3" descr="建筑与房屋的城市空拍图&#10;&#10;描述已自动生成"/>
          <p:cNvPicPr>
            <a:picLocks noChangeAspect="1"/>
          </p:cNvPicPr>
          <p:nvPr/>
        </p:nvPicPr>
        <p:blipFill>
          <a:blip r:embed="rId2"/>
          <a:srcRect t="798"/>
          <a:stretch>
            <a:fillRect/>
          </a:stretch>
        </p:blipFill>
        <p:spPr>
          <a:xfrm>
            <a:off x="4571997" y="1324345"/>
            <a:ext cx="4066781" cy="2401080"/>
          </a:xfrm>
          <a:prstGeom prst="rect">
            <a:avLst/>
          </a:prstGeom>
        </p:spPr>
      </p:pic>
      <p:pic>
        <p:nvPicPr>
          <p:cNvPr id="10" name="图片 9" descr="图片包含 监控, 游戏机, 控制, 屏幕&#10;&#10;描述已自动生成"/>
          <p:cNvPicPr>
            <a:picLocks noChangeAspect="1"/>
          </p:cNvPicPr>
          <p:nvPr/>
        </p:nvPicPr>
        <p:blipFill>
          <a:blip r:embed="rId3"/>
          <a:stretch>
            <a:fillRect/>
          </a:stretch>
        </p:blipFill>
        <p:spPr>
          <a:xfrm>
            <a:off x="4571996" y="3861048"/>
            <a:ext cx="4066781" cy="2276379"/>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50000">
              <a:schemeClr val="accent3"/>
            </a:gs>
            <a:gs pos="0">
              <a:schemeClr val="accent3">
                <a:lumMod val="25000"/>
                <a:lumOff val="75000"/>
              </a:schemeClr>
            </a:gs>
            <a:gs pos="100000">
              <a:schemeClr val="accent3">
                <a:lumMod val="85000"/>
              </a:schemeClr>
            </a:gs>
          </a:gsLst>
          <a:lin ang="5400000" scaled="1"/>
        </a:gradFill>
        <a:effectLst/>
      </p:bgPr>
    </p:bg>
    <p:spTree>
      <p:nvGrpSpPr>
        <p:cNvPr id="1" name=""/>
        <p:cNvGrpSpPr/>
        <p:nvPr/>
      </p:nvGrpSpPr>
      <p:grpSpPr>
        <a:xfrm>
          <a:off x="0" y="0"/>
          <a:ext cx="0" cy="0"/>
          <a:chOff x="0" y="0"/>
          <a:chExt cx="0" cy="0"/>
        </a:xfrm>
      </p:grpSpPr>
      <p:graphicFrame>
        <p:nvGraphicFramePr>
          <p:cNvPr id="2" name="表格 1"/>
          <p:cNvGraphicFramePr/>
          <p:nvPr>
            <p:custDataLst>
              <p:tags r:id="rId1"/>
            </p:custDataLst>
          </p:nvPr>
        </p:nvGraphicFramePr>
        <p:xfrm>
          <a:off x="4701540" y="1060450"/>
          <a:ext cx="4118610" cy="5280025"/>
        </p:xfrm>
        <a:graphic>
          <a:graphicData uri="http://schemas.openxmlformats.org/drawingml/2006/table">
            <a:tbl>
              <a:tblPr firstRow="1" bandRow="1">
                <a:tableStyleId>{5C22544A-7EE6-4342-B048-85BDC9FD1C3A}</a:tableStyleId>
              </a:tblPr>
              <a:tblGrid>
                <a:gridCol w="286385"/>
                <a:gridCol w="3832225"/>
              </a:tblGrid>
              <a:tr h="396240">
                <a:tc gridSpan="2">
                  <a:txBody>
                    <a:bodyPr/>
                    <a:lstStyle/>
                    <a:p>
                      <a:pPr algn="ctr">
                        <a:buNone/>
                      </a:pPr>
                      <a:r>
                        <a:rPr lang="zh-CN" altLang="en-US" sz="1800" b="1" dirty="0">
                          <a:solidFill>
                            <a:schemeClr val="bg1"/>
                          </a:solidFill>
                          <a:latin typeface="黑体" panose="02010609060101010101" charset="-122"/>
                          <a:ea typeface="黑体" panose="02010609060101010101" charset="-122"/>
                        </a:rPr>
                        <a:t>青州市黄楼永利矿沙机械制造有限公司</a:t>
                      </a:r>
                      <a:endParaRPr lang="zh-CN" altLang="en-US" sz="1800" b="1" dirty="0">
                        <a:solidFill>
                          <a:schemeClr val="bg1"/>
                        </a:solidFill>
                        <a:latin typeface="黑体" panose="02010609060101010101" charset="-122"/>
                        <a:ea typeface="黑体" panose="02010609060101010101" charset="-122"/>
                      </a:endParaRPr>
                    </a:p>
                  </a:txBody>
                  <a:tcPr anchor="ctr">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rgbClr val="00B0F0"/>
                    </a:solidFill>
                  </a:tcPr>
                </a:tc>
                <a:tc hMerge="1">
                  <a:tcPr>
                    <a:lnR w="12700">
                      <a:solidFill>
                        <a:schemeClr val="bg1"/>
                      </a:solidFill>
                      <a:prstDash val="solid"/>
                    </a:lnR>
                    <a:lnT w="12700">
                      <a:solidFill>
                        <a:schemeClr val="bg1"/>
                      </a:solidFill>
                      <a:prstDash val="solid"/>
                    </a:lnT>
                    <a:lnB w="12700">
                      <a:solidFill>
                        <a:schemeClr val="bg1"/>
                      </a:solidFill>
                      <a:prstDash val="solid"/>
                    </a:lnB>
                  </a:tcPr>
                </a:tc>
              </a:tr>
              <a:tr h="2954020">
                <a:tc>
                  <a:txBody>
                    <a:bodyPr/>
                    <a:lstStyle/>
                    <a:p>
                      <a:pPr algn="ctr">
                        <a:buNone/>
                      </a:pPr>
                      <a:r>
                        <a:rPr lang="zh-CN" altLang="zh-CN" sz="1600" b="1">
                          <a:solidFill>
                            <a:schemeClr val="bg1"/>
                          </a:solidFill>
                          <a:latin typeface="黑体" panose="02010609060101010101" charset="-122"/>
                          <a:ea typeface="黑体" panose="02010609060101010101" charset="-122"/>
                        </a:rPr>
                        <a:t>企业简介</a:t>
                      </a:r>
                      <a:endParaRPr lang="zh-CN" altLang="zh-CN" sz="1600" b="1">
                        <a:solidFill>
                          <a:schemeClr val="bg1"/>
                        </a:solidFill>
                        <a:latin typeface="黑体" panose="02010609060101010101" charset="-122"/>
                        <a:ea typeface="黑体" panose="02010609060101010101" charset="-122"/>
                      </a:endParaRPr>
                    </a:p>
                  </a:txBody>
                  <a:tcPr anchor="ctr">
                    <a:lnR>
                      <a:noFill/>
                    </a:lnR>
                    <a:lnT w="12700">
                      <a:solidFill>
                        <a:schemeClr val="bg1"/>
                      </a:solidFill>
                      <a:prstDash val="solid"/>
                    </a:lnT>
                    <a:solidFill>
                      <a:srgbClr val="00B0F0"/>
                    </a:solidFill>
                  </a:tcPr>
                </a:tc>
                <a:tc>
                  <a:txBody>
                    <a:bodyPr/>
                    <a:lstStyle/>
                    <a:p>
                      <a:pPr algn="l" latinLnBrk="1">
                        <a:spcAft>
                          <a:spcPts val="600"/>
                        </a:spcAft>
                        <a:buNone/>
                      </a:pPr>
                      <a:r>
                        <a:rPr lang="en-US" altLang="zh-CN" sz="1600" b="0" dirty="0">
                          <a:solidFill>
                            <a:schemeClr val="tx1"/>
                          </a:solidFill>
                          <a:latin typeface="黑体" panose="02010609060101010101" charset="-122"/>
                          <a:ea typeface="黑体" panose="02010609060101010101" charset="-122"/>
                          <a:cs typeface="黑体" panose="02010609060101010101" charset="-122"/>
                        </a:rPr>
                        <a:t>  </a:t>
                      </a:r>
                      <a:r>
                        <a:rPr lang="zh-CN" altLang="en-US" sz="1600" b="0" dirty="0">
                          <a:solidFill>
                            <a:schemeClr val="tx1"/>
                          </a:solidFill>
                          <a:latin typeface="黑体" panose="02010609060101010101" charset="-122"/>
                          <a:ea typeface="黑体" panose="02010609060101010101" charset="-122"/>
                          <a:cs typeface="黑体" panose="02010609060101010101" charset="-122"/>
                        </a:rPr>
                        <a:t>专业从事</a:t>
                      </a:r>
                      <a:r>
                        <a:rPr lang="zh-CN" altLang="en-US" sz="1600" dirty="0">
                          <a:solidFill>
                            <a:schemeClr val="tx1"/>
                          </a:solidFill>
                          <a:latin typeface="黑体" panose="02010609060101010101" charset="-122"/>
                          <a:ea typeface="黑体" panose="02010609060101010101" charset="-122"/>
                          <a:cs typeface="黑体" panose="02010609060101010101" charset="-122"/>
                          <a:sym typeface="+mn-ea"/>
                        </a:rPr>
                        <a:t>清淤疏浚船舶和选矿设备</a:t>
                      </a:r>
                      <a:r>
                        <a:rPr lang="zh-CN" altLang="en-US" sz="1600" b="0" dirty="0">
                          <a:solidFill>
                            <a:schemeClr val="tx1"/>
                          </a:solidFill>
                          <a:latin typeface="黑体" panose="02010609060101010101" charset="-122"/>
                          <a:ea typeface="黑体" panose="02010609060101010101" charset="-122"/>
                          <a:cs typeface="黑体" panose="02010609060101010101" charset="-122"/>
                        </a:rPr>
                        <a:t>科研开发、设计生产、安装调试的制造商和供应商。主要研发产品为各类环保船舶及水上工作平台、多功能水陆两用船、各类选矿设备和生产线等。已取得了</a:t>
                      </a:r>
                      <a:r>
                        <a:rPr lang="en-US" altLang="zh-CN" sz="1600" b="0" dirty="0">
                          <a:solidFill>
                            <a:schemeClr val="tx1"/>
                          </a:solidFill>
                          <a:latin typeface="黑体" panose="02010609060101010101" charset="-122"/>
                          <a:ea typeface="黑体" panose="02010609060101010101" charset="-122"/>
                          <a:cs typeface="黑体" panose="02010609060101010101" charset="-122"/>
                        </a:rPr>
                        <a:t>CCS</a:t>
                      </a:r>
                      <a:r>
                        <a:rPr lang="zh-CN" altLang="en-US" sz="1600" b="0" dirty="0">
                          <a:solidFill>
                            <a:schemeClr val="tx1"/>
                          </a:solidFill>
                          <a:latin typeface="黑体" panose="02010609060101010101" charset="-122"/>
                          <a:ea typeface="黑体" panose="02010609060101010101" charset="-122"/>
                          <a:cs typeface="黑体" panose="02010609060101010101" charset="-122"/>
                        </a:rPr>
                        <a:t>船级社二级三类船舶生产许可，加入了中国疏浚协会、山东船舶工业行业协会，获得发明、实用新型等30余项。</a:t>
                      </a:r>
                      <a:endParaRPr lang="zh-CN" altLang="en-US" sz="1600" b="0" dirty="0">
                        <a:solidFill>
                          <a:schemeClr val="tx1"/>
                        </a:solidFill>
                        <a:latin typeface="黑体" panose="02010609060101010101" charset="-122"/>
                        <a:ea typeface="黑体" panose="02010609060101010101" charset="-122"/>
                        <a:cs typeface="黑体" panose="02010609060101010101" charset="-122"/>
                      </a:endParaRPr>
                    </a:p>
                  </a:txBody>
                  <a:tcPr anchor="ctr">
                    <a:lnL>
                      <a:noFill/>
                    </a:lnL>
                    <a:lnR>
                      <a:noFill/>
                    </a:lnR>
                    <a:lnT w="12700">
                      <a:solidFill>
                        <a:schemeClr val="bg1"/>
                      </a:solidFill>
                      <a:prstDash val="solid"/>
                    </a:lnT>
                    <a:lnB w="12700">
                      <a:solidFill>
                        <a:schemeClr val="accent3">
                          <a:lumMod val="75000"/>
                        </a:schemeClr>
                      </a:solidFill>
                      <a:prstDash val="solid"/>
                    </a:lnB>
                    <a:lnTlToBr>
                      <a:noFill/>
                    </a:lnTlToBr>
                    <a:lnBlToTr>
                      <a:noFill/>
                    </a:lnBlToTr>
                    <a:noFill/>
                  </a:tcPr>
                </a:tc>
              </a:tr>
              <a:tr h="1106805">
                <a:tc>
                  <a:txBody>
                    <a:bodyPr/>
                    <a:lstStyle/>
                    <a:p>
                      <a:pPr algn="ctr">
                        <a:buNone/>
                      </a:pPr>
                      <a:r>
                        <a:rPr lang="zh-CN" altLang="en-US" sz="1600" b="1">
                          <a:solidFill>
                            <a:schemeClr val="bg1"/>
                          </a:solidFill>
                          <a:latin typeface="黑体" panose="02010609060101010101" charset="-122"/>
                          <a:ea typeface="黑体" panose="02010609060101010101" charset="-122"/>
                        </a:rPr>
                        <a:t>技术需求</a:t>
                      </a:r>
                      <a:endParaRPr lang="zh-CN" altLang="en-US" sz="1600" b="1">
                        <a:solidFill>
                          <a:schemeClr val="bg1"/>
                        </a:solidFill>
                        <a:latin typeface="黑体" panose="02010609060101010101" charset="-122"/>
                        <a:ea typeface="黑体" panose="02010609060101010101" charset="-122"/>
                      </a:endParaRPr>
                    </a:p>
                  </a:txBody>
                  <a:tcPr anchor="ctr">
                    <a:lnR>
                      <a:noFill/>
                    </a:lnR>
                    <a:solidFill>
                      <a:srgbClr val="00B0F0"/>
                    </a:solidFill>
                  </a:tcPr>
                </a:tc>
                <a:tc>
                  <a:txBody>
                    <a:bodyPr/>
                    <a:lstStyle/>
                    <a:p>
                      <a:pPr algn="ctr">
                        <a:buNone/>
                      </a:pPr>
                      <a:r>
                        <a:rPr lang="zh-CN" altLang="en-US" sz="1600" b="0" dirty="0">
                          <a:solidFill>
                            <a:schemeClr val="tx1"/>
                          </a:solidFill>
                          <a:latin typeface="黑体" panose="02010609060101010101" charset="-122"/>
                          <a:ea typeface="黑体" panose="02010609060101010101" charset="-122"/>
                          <a:cs typeface="仿宋_GB2312" panose="02010609030101010101" charset="-122"/>
                        </a:rPr>
                        <a:t>船舶设计、制图等相关技术。</a:t>
                      </a:r>
                      <a:endParaRPr lang="zh-CN" altLang="en-US" sz="1600" b="0" dirty="0">
                        <a:solidFill>
                          <a:schemeClr val="tx1"/>
                        </a:solidFill>
                        <a:latin typeface="黑体" panose="02010609060101010101" charset="-122"/>
                        <a:ea typeface="黑体" panose="02010609060101010101" charset="-122"/>
                        <a:cs typeface="仿宋_GB2312" panose="02010609030101010101" charset="-122"/>
                      </a:endParaRPr>
                    </a:p>
                  </a:txBody>
                  <a:tcPr anchor="ctr">
                    <a:lnL>
                      <a:noFill/>
                    </a:lnL>
                    <a:lnR>
                      <a:noFill/>
                    </a:lnR>
                    <a:lnT w="12700">
                      <a:solidFill>
                        <a:schemeClr val="accent3">
                          <a:lumMod val="75000"/>
                        </a:schemeClr>
                      </a:solidFill>
                      <a:prstDash val="solid"/>
                    </a:lnT>
                    <a:lnB w="12700">
                      <a:solidFill>
                        <a:schemeClr val="accent3">
                          <a:lumMod val="75000"/>
                        </a:schemeClr>
                      </a:solidFill>
                      <a:prstDash val="solid"/>
                    </a:lnB>
                    <a:lnTlToBr>
                      <a:noFill/>
                    </a:lnTlToBr>
                    <a:lnBlToTr>
                      <a:noFill/>
                    </a:lnBlToTr>
                    <a:noFill/>
                  </a:tcPr>
                </a:tc>
              </a:tr>
              <a:tr h="822960">
                <a:tc>
                  <a:txBody>
                    <a:bodyPr/>
                    <a:p>
                      <a:pPr algn="ctr">
                        <a:buNone/>
                      </a:pPr>
                      <a:r>
                        <a:rPr lang="zh-CN" altLang="en-US" sz="1600" b="1">
                          <a:solidFill>
                            <a:schemeClr val="bg1"/>
                          </a:solidFill>
                          <a:latin typeface="黑体" panose="02010609060101010101" charset="-122"/>
                          <a:ea typeface="黑体" panose="02010609060101010101" charset="-122"/>
                        </a:rPr>
                        <a:t>联系人</a:t>
                      </a:r>
                      <a:endParaRPr lang="zh-CN" altLang="en-US" sz="1600" b="1">
                        <a:solidFill>
                          <a:schemeClr val="bg1"/>
                        </a:solidFill>
                        <a:latin typeface="黑体" panose="02010609060101010101" charset="-122"/>
                        <a:ea typeface="黑体" panose="02010609060101010101" charset="-122"/>
                      </a:endParaRPr>
                    </a:p>
                  </a:txBody>
                  <a:tcPr anchor="ctr">
                    <a:lnR>
                      <a:noFill/>
                    </a:lnR>
                    <a:solidFill>
                      <a:srgbClr val="00B0F0"/>
                    </a:solidFill>
                  </a:tcPr>
                </a:tc>
                <a:tc>
                  <a:txBody>
                    <a:bodyPr/>
                    <a:p>
                      <a:pPr algn="ctr">
                        <a:buNone/>
                      </a:pPr>
                      <a:r>
                        <a:rPr lang="zh-CN" altLang="en-US" sz="1600" b="0" dirty="0">
                          <a:solidFill>
                            <a:schemeClr val="tx1"/>
                          </a:solidFill>
                          <a:latin typeface="黑体" panose="02010609060101010101" charset="-122"/>
                          <a:ea typeface="黑体" panose="02010609060101010101" charset="-122"/>
                          <a:cs typeface="仿宋_GB2312" panose="02010609030101010101" charset="-122"/>
                        </a:rPr>
                        <a:t>王永利</a:t>
                      </a:r>
                      <a:r>
                        <a:rPr lang="en-US" altLang="zh-CN" sz="1600" b="0" dirty="0">
                          <a:solidFill>
                            <a:schemeClr val="tx1"/>
                          </a:solidFill>
                          <a:latin typeface="黑体" panose="02010609060101010101" charset="-122"/>
                          <a:ea typeface="黑体" panose="02010609060101010101" charset="-122"/>
                          <a:cs typeface="仿宋_GB2312" panose="02010609030101010101" charset="-122"/>
                        </a:rPr>
                        <a:t> 13905363915</a:t>
                      </a:r>
                      <a:endParaRPr lang="en-US" altLang="zh-CN" sz="1600" b="0" dirty="0">
                        <a:solidFill>
                          <a:schemeClr val="tx1"/>
                        </a:solidFill>
                        <a:latin typeface="黑体" panose="02010609060101010101" charset="-122"/>
                        <a:ea typeface="黑体" panose="02010609060101010101" charset="-122"/>
                        <a:cs typeface="仿宋_GB2312" panose="02010609030101010101" charset="-122"/>
                      </a:endParaRPr>
                    </a:p>
                  </a:txBody>
                  <a:tcPr anchor="ctr">
                    <a:lnL>
                      <a:noFill/>
                    </a:lnL>
                    <a:lnR>
                      <a:noFill/>
                    </a:lnR>
                    <a:lnT w="12700">
                      <a:solidFill>
                        <a:schemeClr val="accent3">
                          <a:lumMod val="75000"/>
                        </a:schemeClr>
                      </a:solidFill>
                      <a:prstDash val="solid"/>
                    </a:lnT>
                    <a:lnB w="12700">
                      <a:solidFill>
                        <a:schemeClr val="accent3">
                          <a:lumMod val="75000"/>
                        </a:schemeClr>
                      </a:solidFill>
                      <a:prstDash val="solid"/>
                    </a:lnB>
                    <a:lnTlToBr>
                      <a:noFill/>
                    </a:lnTlToBr>
                    <a:lnBlToTr>
                      <a:noFill/>
                    </a:lnBlToTr>
                    <a:noFill/>
                  </a:tcPr>
                </a:tc>
              </a:tr>
            </a:tbl>
          </a:graphicData>
        </a:graphic>
      </p:graphicFrame>
      <p:sp>
        <p:nvSpPr>
          <p:cNvPr id="2064" name="文本框 2"/>
          <p:cNvSpPr txBox="1"/>
          <p:nvPr/>
        </p:nvSpPr>
        <p:spPr>
          <a:xfrm>
            <a:off x="6680835" y="409575"/>
            <a:ext cx="1804670" cy="655320"/>
          </a:xfrm>
          <a:prstGeom prst="rect">
            <a:avLst/>
          </a:prstGeom>
          <a:noFill/>
          <a:ln w="9525">
            <a:noFill/>
          </a:ln>
        </p:spPr>
        <p:txBody>
          <a:bodyPr wrap="square" anchor="t" anchorCtr="0">
            <a:noAutofit/>
            <a:scene3d>
              <a:camera prst="orthographicFront"/>
              <a:lightRig rig="threePt" dir="t"/>
            </a:scene3d>
          </a:bodyPr>
          <a:lstStyle/>
          <a:p>
            <a:r>
              <a:rPr lang="zh-CN" altLang="en-US" sz="280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华文新魏" panose="02010800040101010101" charset="-122"/>
                <a:ea typeface="华文新魏" panose="02010800040101010101" charset="-122"/>
                <a:sym typeface="+mn-ea"/>
              </a:rPr>
              <a:t>疏浚设备</a:t>
            </a:r>
            <a:endParaRPr lang="zh-CN" altLang="en-US" sz="280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华文新魏" panose="02010800040101010101" charset="-122"/>
              <a:ea typeface="华文新魏" panose="02010800040101010101" charset="-122"/>
            </a:endParaRPr>
          </a:p>
        </p:txBody>
      </p:sp>
      <p:pic>
        <p:nvPicPr>
          <p:cNvPr id="5" name="图片 4" descr="ckz-183683_1_1607815923000"/>
          <p:cNvPicPr>
            <a:picLocks noChangeAspect="1"/>
          </p:cNvPicPr>
          <p:nvPr/>
        </p:nvPicPr>
        <p:blipFill>
          <a:blip r:embed="rId2"/>
          <a:stretch>
            <a:fillRect/>
          </a:stretch>
        </p:blipFill>
        <p:spPr>
          <a:xfrm>
            <a:off x="252095" y="1064895"/>
            <a:ext cx="4152265" cy="2203450"/>
          </a:xfrm>
          <a:prstGeom prst="rect">
            <a:avLst/>
          </a:prstGeom>
        </p:spPr>
      </p:pic>
      <p:pic>
        <p:nvPicPr>
          <p:cNvPr id="3" name="图片 2" descr="微信图片_20260507175047_3_431"/>
          <p:cNvPicPr>
            <a:picLocks noChangeAspect="1"/>
          </p:cNvPicPr>
          <p:nvPr/>
        </p:nvPicPr>
        <p:blipFill>
          <a:blip r:embed="rId3"/>
          <a:stretch>
            <a:fillRect/>
          </a:stretch>
        </p:blipFill>
        <p:spPr>
          <a:xfrm>
            <a:off x="492125" y="3231515"/>
            <a:ext cx="1919605" cy="1443355"/>
          </a:xfrm>
          <a:prstGeom prst="rect">
            <a:avLst/>
          </a:prstGeom>
        </p:spPr>
      </p:pic>
      <p:pic>
        <p:nvPicPr>
          <p:cNvPr id="4" name="图片 3" descr="微信图片_20260507175048_5_431"/>
          <p:cNvPicPr>
            <a:picLocks noChangeAspect="1"/>
          </p:cNvPicPr>
          <p:nvPr/>
        </p:nvPicPr>
        <p:blipFill>
          <a:blip r:embed="rId4"/>
          <a:stretch>
            <a:fillRect/>
          </a:stretch>
        </p:blipFill>
        <p:spPr>
          <a:xfrm>
            <a:off x="2490470" y="3231515"/>
            <a:ext cx="1875790" cy="1443990"/>
          </a:xfrm>
          <a:prstGeom prst="rect">
            <a:avLst/>
          </a:prstGeom>
        </p:spPr>
      </p:pic>
      <p:pic>
        <p:nvPicPr>
          <p:cNvPr id="7" name="图片 6" descr="微信图片_20260507175049_6_431"/>
          <p:cNvPicPr>
            <a:picLocks noChangeAspect="1"/>
          </p:cNvPicPr>
          <p:nvPr/>
        </p:nvPicPr>
        <p:blipFill>
          <a:blip r:embed="rId5"/>
          <a:stretch>
            <a:fillRect/>
          </a:stretch>
        </p:blipFill>
        <p:spPr>
          <a:xfrm>
            <a:off x="492125" y="4725035"/>
            <a:ext cx="1919605" cy="1419860"/>
          </a:xfrm>
          <a:prstGeom prst="rect">
            <a:avLst/>
          </a:prstGeom>
        </p:spPr>
      </p:pic>
      <p:pic>
        <p:nvPicPr>
          <p:cNvPr id="8" name="图片 7" descr="微信图片_20260507175050_7_431"/>
          <p:cNvPicPr>
            <a:picLocks noChangeAspect="1"/>
          </p:cNvPicPr>
          <p:nvPr/>
        </p:nvPicPr>
        <p:blipFill>
          <a:blip r:embed="rId6"/>
          <a:stretch>
            <a:fillRect/>
          </a:stretch>
        </p:blipFill>
        <p:spPr>
          <a:xfrm>
            <a:off x="2490470" y="4725035"/>
            <a:ext cx="1875790" cy="141986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50000">
              <a:schemeClr val="accent3"/>
            </a:gs>
            <a:gs pos="0">
              <a:schemeClr val="accent3">
                <a:lumMod val="25000"/>
                <a:lumOff val="75000"/>
              </a:schemeClr>
            </a:gs>
            <a:gs pos="100000">
              <a:schemeClr val="accent3">
                <a:lumMod val="85000"/>
              </a:schemeClr>
            </a:gs>
          </a:gsLst>
          <a:lin ang="5400000" scaled="1"/>
        </a:gradFill>
        <a:effectLst/>
      </p:bgPr>
    </p:bg>
    <p:spTree>
      <p:nvGrpSpPr>
        <p:cNvPr id="1" name=""/>
        <p:cNvGrpSpPr/>
        <p:nvPr/>
      </p:nvGrpSpPr>
      <p:grpSpPr>
        <a:xfrm>
          <a:off x="0" y="0"/>
          <a:ext cx="0" cy="0"/>
          <a:chOff x="0" y="0"/>
          <a:chExt cx="0" cy="0"/>
        </a:xfrm>
      </p:grpSpPr>
      <p:graphicFrame>
        <p:nvGraphicFramePr>
          <p:cNvPr id="2" name="表格 1"/>
          <p:cNvGraphicFramePr/>
          <p:nvPr>
            <p:custDataLst>
              <p:tags r:id="rId1"/>
            </p:custDataLst>
          </p:nvPr>
        </p:nvGraphicFramePr>
        <p:xfrm>
          <a:off x="4701540" y="1060450"/>
          <a:ext cx="4118610" cy="5280025"/>
        </p:xfrm>
        <a:graphic>
          <a:graphicData uri="http://schemas.openxmlformats.org/drawingml/2006/table">
            <a:tbl>
              <a:tblPr firstRow="1" bandRow="1">
                <a:tableStyleId>{5C22544A-7EE6-4342-B048-85BDC9FD1C3A}</a:tableStyleId>
              </a:tblPr>
              <a:tblGrid>
                <a:gridCol w="286385"/>
                <a:gridCol w="3832225"/>
              </a:tblGrid>
              <a:tr h="396240">
                <a:tc gridSpan="2">
                  <a:txBody>
                    <a:bodyPr/>
                    <a:lstStyle/>
                    <a:p>
                      <a:pPr algn="ctr">
                        <a:buNone/>
                      </a:pPr>
                      <a:r>
                        <a:rPr lang="zh-CN" altLang="en-US" sz="2000" b="1" dirty="0">
                          <a:solidFill>
                            <a:schemeClr val="bg1"/>
                          </a:solidFill>
                          <a:latin typeface="黑体" panose="02010609060101010101" charset="-122"/>
                          <a:ea typeface="黑体" panose="02010609060101010101" charset="-122"/>
                        </a:rPr>
                        <a:t>青州市巨龙环保科技有限公司</a:t>
                      </a:r>
                      <a:endParaRPr lang="zh-CN" altLang="en-US" sz="2000" b="1" dirty="0">
                        <a:solidFill>
                          <a:schemeClr val="bg1"/>
                        </a:solidFill>
                        <a:latin typeface="黑体" panose="02010609060101010101" charset="-122"/>
                        <a:ea typeface="黑体" panose="02010609060101010101" charset="-122"/>
                      </a:endParaRPr>
                    </a:p>
                  </a:txBody>
                  <a:tcPr anchor="ctr">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rgbClr val="00B0F0"/>
                    </a:solidFill>
                  </a:tcPr>
                </a:tc>
                <a:tc hMerge="1">
                  <a:tcPr>
                    <a:lnR w="12700">
                      <a:solidFill>
                        <a:schemeClr val="bg1"/>
                      </a:solidFill>
                      <a:prstDash val="solid"/>
                    </a:lnR>
                    <a:lnT w="12700">
                      <a:solidFill>
                        <a:schemeClr val="bg1"/>
                      </a:solidFill>
                      <a:prstDash val="solid"/>
                    </a:lnT>
                    <a:lnB w="12700">
                      <a:solidFill>
                        <a:schemeClr val="bg1"/>
                      </a:solidFill>
                      <a:prstDash val="solid"/>
                    </a:lnB>
                  </a:tcPr>
                </a:tc>
              </a:tr>
              <a:tr h="2954020">
                <a:tc>
                  <a:txBody>
                    <a:bodyPr/>
                    <a:lstStyle/>
                    <a:p>
                      <a:pPr algn="ctr">
                        <a:buNone/>
                      </a:pPr>
                      <a:r>
                        <a:rPr lang="zh-CN" altLang="zh-CN" sz="1600" b="1">
                          <a:solidFill>
                            <a:schemeClr val="bg1"/>
                          </a:solidFill>
                          <a:latin typeface="黑体" panose="02010609060101010101" charset="-122"/>
                          <a:ea typeface="黑体" panose="02010609060101010101" charset="-122"/>
                        </a:rPr>
                        <a:t>企业简介</a:t>
                      </a:r>
                      <a:endParaRPr lang="zh-CN" altLang="zh-CN" sz="1600" b="1">
                        <a:solidFill>
                          <a:schemeClr val="bg1"/>
                        </a:solidFill>
                        <a:latin typeface="黑体" panose="02010609060101010101" charset="-122"/>
                        <a:ea typeface="黑体" panose="02010609060101010101" charset="-122"/>
                      </a:endParaRPr>
                    </a:p>
                  </a:txBody>
                  <a:tcPr anchor="ctr">
                    <a:lnR>
                      <a:noFill/>
                    </a:lnR>
                    <a:lnT w="12700">
                      <a:solidFill>
                        <a:schemeClr val="bg1"/>
                      </a:solidFill>
                      <a:prstDash val="solid"/>
                    </a:lnT>
                    <a:solidFill>
                      <a:srgbClr val="00B0F0"/>
                    </a:solidFill>
                  </a:tcPr>
                </a:tc>
                <a:tc>
                  <a:txBody>
                    <a:bodyPr/>
                    <a:lstStyle/>
                    <a:p>
                      <a:pPr algn="l" latinLnBrk="1">
                        <a:spcAft>
                          <a:spcPts val="300"/>
                        </a:spcAft>
                        <a:buNone/>
                      </a:pPr>
                      <a:r>
                        <a:rPr lang="en-US" altLang="zh-CN" sz="1600" b="0" dirty="0">
                          <a:solidFill>
                            <a:schemeClr val="tx1"/>
                          </a:solidFill>
                          <a:latin typeface="黑体" panose="02010609060101010101" charset="-122"/>
                          <a:ea typeface="黑体" panose="02010609060101010101" charset="-122"/>
                          <a:cs typeface="黑体" panose="02010609060101010101" charset="-122"/>
                        </a:rPr>
                        <a:t>  </a:t>
                      </a:r>
                      <a:r>
                        <a:rPr lang="zh-CN" sz="1600" b="0" dirty="0">
                          <a:solidFill>
                            <a:schemeClr val="tx1"/>
                          </a:solidFill>
                          <a:latin typeface="黑体" panose="02010609060101010101" charset="-122"/>
                          <a:ea typeface="黑体" panose="02010609060101010101" charset="-122"/>
                          <a:cs typeface="黑体" panose="02010609060101010101" charset="-122"/>
                        </a:rPr>
                        <a:t>专业从事</a:t>
                      </a:r>
                      <a:r>
                        <a:rPr lang="zh-CN" altLang="en-US" sz="1600" b="0" dirty="0">
                          <a:solidFill>
                            <a:schemeClr val="tx1"/>
                          </a:solidFill>
                          <a:latin typeface="黑体" panose="02010609060101010101" charset="-122"/>
                          <a:ea typeface="黑体" panose="02010609060101010101" charset="-122"/>
                          <a:cs typeface="黑体" panose="02010609060101010101" charset="-122"/>
                        </a:rPr>
                        <a:t>水生态治理高端装备建造及解决方案的制造企业，主导产品包括挖泥船、清洁船、两栖船、水上作业平台等。</a:t>
                      </a:r>
                      <a:r>
                        <a:rPr lang="zh-CN" altLang="en-US" sz="1600" dirty="0">
                          <a:solidFill>
                            <a:schemeClr val="tx1"/>
                          </a:solidFill>
                          <a:latin typeface="黑体" panose="02010609060101010101" charset="-122"/>
                          <a:ea typeface="黑体" panose="02010609060101010101" charset="-122"/>
                          <a:cs typeface="黑体" panose="02010609060101010101" charset="-122"/>
                          <a:sym typeface="+mn-ea"/>
                        </a:rPr>
                        <a:t>与中国海洋大学、山东大学、河海大学、江苏省船舶设计院等科研院校开展深入合作，具备二级三类钢质船舶生产等级，通过</a:t>
                      </a:r>
                      <a:r>
                        <a:rPr lang="en-US" altLang="zh-CN" sz="1600" dirty="0">
                          <a:solidFill>
                            <a:schemeClr val="tx1"/>
                          </a:solidFill>
                          <a:latin typeface="黑体" panose="02010609060101010101" charset="-122"/>
                          <a:ea typeface="黑体" panose="02010609060101010101" charset="-122"/>
                          <a:cs typeface="黑体" panose="02010609060101010101" charset="-122"/>
                          <a:sym typeface="+mn-ea"/>
                        </a:rPr>
                        <a:t>CCS-ISO</a:t>
                      </a:r>
                      <a:r>
                        <a:rPr lang="zh-CN" altLang="en-US" sz="1600" dirty="0">
                          <a:solidFill>
                            <a:schemeClr val="tx1"/>
                          </a:solidFill>
                          <a:latin typeface="黑体" panose="02010609060101010101" charset="-122"/>
                          <a:ea typeface="黑体" panose="02010609060101010101" charset="-122"/>
                          <a:cs typeface="黑体" panose="02010609060101010101" charset="-122"/>
                          <a:sym typeface="+mn-ea"/>
                        </a:rPr>
                        <a:t>四体系认证、</a:t>
                      </a:r>
                      <a:r>
                        <a:rPr lang="en-US" altLang="zh-CN" sz="1600" dirty="0">
                          <a:solidFill>
                            <a:schemeClr val="tx1"/>
                          </a:solidFill>
                          <a:latin typeface="黑体" panose="02010609060101010101" charset="-122"/>
                          <a:ea typeface="黑体" panose="02010609060101010101" charset="-122"/>
                          <a:cs typeface="黑体" panose="02010609060101010101" charset="-122"/>
                          <a:sym typeface="+mn-ea"/>
                        </a:rPr>
                        <a:t>BV\RINA\</a:t>
                      </a:r>
                      <a:r>
                        <a:rPr lang="zh-CN" altLang="en-US" sz="1600" dirty="0">
                          <a:solidFill>
                            <a:schemeClr val="tx1"/>
                          </a:solidFill>
                          <a:latin typeface="黑体" panose="02010609060101010101" charset="-122"/>
                          <a:ea typeface="黑体" panose="02010609060101010101" charset="-122"/>
                          <a:cs typeface="黑体" panose="02010609060101010101" charset="-122"/>
                          <a:sym typeface="+mn-ea"/>
                        </a:rPr>
                        <a:t>RS等国际权威船级社认证。</a:t>
                      </a:r>
                      <a:endParaRPr lang="zh-CN" altLang="en-US" sz="1600" b="0" dirty="0">
                        <a:solidFill>
                          <a:schemeClr val="tx1"/>
                        </a:solidFill>
                        <a:latin typeface="黑体" panose="02010609060101010101" charset="-122"/>
                        <a:ea typeface="黑体" panose="02010609060101010101" charset="-122"/>
                        <a:cs typeface="黑体" panose="02010609060101010101" charset="-122"/>
                      </a:endParaRPr>
                    </a:p>
                    <a:p>
                      <a:pPr algn="ctr" latinLnBrk="1">
                        <a:spcAft>
                          <a:spcPts val="300"/>
                        </a:spcAft>
                        <a:buNone/>
                      </a:pPr>
                      <a:r>
                        <a:rPr lang="zh-CN" altLang="en-US" sz="1600" b="0" dirty="0">
                          <a:solidFill>
                            <a:schemeClr val="tx1"/>
                          </a:solidFill>
                          <a:latin typeface="黑体" panose="02010609060101010101" charset="-122"/>
                          <a:ea typeface="黑体" panose="02010609060101010101" charset="-122"/>
                          <a:cs typeface="黑体" panose="02010609060101010101" charset="-122"/>
                        </a:rPr>
                        <a:t>国家高新技术企业</a:t>
                      </a:r>
                      <a:endParaRPr lang="zh-CN" altLang="en-US" sz="1600" b="0" dirty="0">
                        <a:solidFill>
                          <a:schemeClr val="tx1"/>
                        </a:solidFill>
                        <a:latin typeface="黑体" panose="02010609060101010101" charset="-122"/>
                        <a:ea typeface="黑体" panose="02010609060101010101" charset="-122"/>
                        <a:cs typeface="黑体" panose="02010609060101010101" charset="-122"/>
                      </a:endParaRPr>
                    </a:p>
                    <a:p>
                      <a:pPr algn="ctr" latinLnBrk="1">
                        <a:spcAft>
                          <a:spcPts val="300"/>
                        </a:spcAft>
                        <a:buNone/>
                      </a:pPr>
                      <a:r>
                        <a:rPr lang="zh-CN" altLang="en-US" sz="1600" b="0" dirty="0">
                          <a:solidFill>
                            <a:schemeClr val="tx1"/>
                          </a:solidFill>
                          <a:latin typeface="黑体" panose="02010609060101010101" charset="-122"/>
                          <a:ea typeface="黑体" panose="02010609060101010101" charset="-122"/>
                          <a:cs typeface="黑体" panose="02010609060101010101" charset="-122"/>
                        </a:rPr>
                        <a:t>山东省“专精特新”企业</a:t>
                      </a:r>
                      <a:endParaRPr lang="zh-CN" altLang="en-US" sz="1600" b="0" dirty="0">
                        <a:solidFill>
                          <a:schemeClr val="tx1"/>
                        </a:solidFill>
                        <a:latin typeface="黑体" panose="02010609060101010101" charset="-122"/>
                        <a:ea typeface="黑体" panose="02010609060101010101" charset="-122"/>
                        <a:cs typeface="黑体" panose="02010609060101010101" charset="-122"/>
                      </a:endParaRPr>
                    </a:p>
                    <a:p>
                      <a:pPr algn="ctr" latinLnBrk="1">
                        <a:spcAft>
                          <a:spcPts val="300"/>
                        </a:spcAft>
                        <a:buNone/>
                      </a:pPr>
                      <a:r>
                        <a:rPr lang="zh-CN" altLang="en-US" sz="1600" b="0" dirty="0">
                          <a:solidFill>
                            <a:schemeClr val="tx1"/>
                          </a:solidFill>
                          <a:latin typeface="黑体" panose="02010609060101010101" charset="-122"/>
                          <a:ea typeface="黑体" panose="02010609060101010101" charset="-122"/>
                          <a:cs typeface="黑体" panose="02010609060101010101" charset="-122"/>
                        </a:rPr>
                        <a:t>山东省首台（套）技术装备生产企业</a:t>
                      </a:r>
                      <a:endParaRPr lang="zh-CN" altLang="en-US" sz="1600" b="0" dirty="0">
                        <a:solidFill>
                          <a:schemeClr val="tx1"/>
                        </a:solidFill>
                        <a:latin typeface="黑体" panose="02010609060101010101" charset="-122"/>
                        <a:ea typeface="黑体" panose="02010609060101010101" charset="-122"/>
                        <a:cs typeface="黑体" panose="02010609060101010101" charset="-122"/>
                      </a:endParaRPr>
                    </a:p>
                  </a:txBody>
                  <a:tcPr anchor="ctr">
                    <a:lnL>
                      <a:noFill/>
                    </a:lnL>
                    <a:lnR>
                      <a:noFill/>
                    </a:lnR>
                    <a:lnT w="12700">
                      <a:solidFill>
                        <a:schemeClr val="bg1"/>
                      </a:solidFill>
                      <a:prstDash val="solid"/>
                    </a:lnT>
                    <a:lnB w="12700">
                      <a:solidFill>
                        <a:schemeClr val="accent3">
                          <a:lumMod val="75000"/>
                        </a:schemeClr>
                      </a:solidFill>
                      <a:prstDash val="solid"/>
                    </a:lnB>
                    <a:lnTlToBr>
                      <a:noFill/>
                    </a:lnTlToBr>
                    <a:lnBlToTr>
                      <a:noFill/>
                    </a:lnBlToTr>
                    <a:noFill/>
                  </a:tcPr>
                </a:tc>
              </a:tr>
              <a:tr h="1106805">
                <a:tc>
                  <a:txBody>
                    <a:bodyPr/>
                    <a:lstStyle/>
                    <a:p>
                      <a:pPr algn="ctr">
                        <a:buNone/>
                      </a:pPr>
                      <a:r>
                        <a:rPr lang="zh-CN" altLang="en-US" sz="1600" b="1">
                          <a:solidFill>
                            <a:schemeClr val="bg1"/>
                          </a:solidFill>
                          <a:latin typeface="黑体" panose="02010609060101010101" charset="-122"/>
                          <a:ea typeface="黑体" panose="02010609060101010101" charset="-122"/>
                        </a:rPr>
                        <a:t>技术需求</a:t>
                      </a:r>
                      <a:endParaRPr lang="zh-CN" altLang="en-US" sz="1600" b="1">
                        <a:solidFill>
                          <a:schemeClr val="bg1"/>
                        </a:solidFill>
                        <a:latin typeface="黑体" panose="02010609060101010101" charset="-122"/>
                        <a:ea typeface="黑体" panose="02010609060101010101" charset="-122"/>
                      </a:endParaRPr>
                    </a:p>
                  </a:txBody>
                  <a:tcPr anchor="ctr">
                    <a:lnR>
                      <a:noFill/>
                    </a:lnR>
                    <a:solidFill>
                      <a:srgbClr val="00B0F0"/>
                    </a:solidFill>
                  </a:tcPr>
                </a:tc>
                <a:tc>
                  <a:txBody>
                    <a:bodyPr/>
                    <a:lstStyle/>
                    <a:p>
                      <a:pPr algn="ctr">
                        <a:buNone/>
                      </a:pPr>
                      <a:r>
                        <a:rPr lang="zh-CN" altLang="en-US" sz="1600" b="0" dirty="0">
                          <a:solidFill>
                            <a:schemeClr val="tx1"/>
                          </a:solidFill>
                          <a:latin typeface="黑体" panose="02010609060101010101" charset="-122"/>
                          <a:ea typeface="黑体" panose="02010609060101010101" charset="-122"/>
                          <a:cs typeface="仿宋_GB2312" panose="02010609030101010101" charset="-122"/>
                        </a:rPr>
                        <a:t>焊接等相关技术提升。</a:t>
                      </a:r>
                      <a:endParaRPr lang="zh-CN" altLang="en-US" sz="1600" b="0" dirty="0">
                        <a:solidFill>
                          <a:schemeClr val="tx1"/>
                        </a:solidFill>
                        <a:latin typeface="黑体" panose="02010609060101010101" charset="-122"/>
                        <a:ea typeface="黑体" panose="02010609060101010101" charset="-122"/>
                        <a:cs typeface="仿宋_GB2312" panose="02010609030101010101" charset="-122"/>
                      </a:endParaRPr>
                    </a:p>
                  </a:txBody>
                  <a:tcPr anchor="ctr">
                    <a:lnL>
                      <a:noFill/>
                    </a:lnL>
                    <a:lnR>
                      <a:noFill/>
                    </a:lnR>
                    <a:lnT w="12700">
                      <a:solidFill>
                        <a:schemeClr val="accent3">
                          <a:lumMod val="75000"/>
                        </a:schemeClr>
                      </a:solidFill>
                      <a:prstDash val="solid"/>
                    </a:lnT>
                    <a:lnB w="12700">
                      <a:solidFill>
                        <a:schemeClr val="accent3">
                          <a:lumMod val="75000"/>
                        </a:schemeClr>
                      </a:solidFill>
                      <a:prstDash val="solid"/>
                    </a:lnB>
                    <a:lnTlToBr>
                      <a:noFill/>
                    </a:lnTlToBr>
                    <a:lnBlToTr>
                      <a:noFill/>
                    </a:lnBlToTr>
                    <a:noFill/>
                  </a:tcPr>
                </a:tc>
              </a:tr>
              <a:tr h="822960">
                <a:tc>
                  <a:txBody>
                    <a:bodyPr/>
                    <a:p>
                      <a:pPr algn="ctr">
                        <a:buNone/>
                      </a:pPr>
                      <a:r>
                        <a:rPr lang="zh-CN" altLang="en-US" sz="1600" b="1">
                          <a:solidFill>
                            <a:schemeClr val="bg1"/>
                          </a:solidFill>
                          <a:latin typeface="黑体" panose="02010609060101010101" charset="-122"/>
                          <a:ea typeface="黑体" panose="02010609060101010101" charset="-122"/>
                        </a:rPr>
                        <a:t>联系人</a:t>
                      </a:r>
                      <a:endParaRPr lang="zh-CN" altLang="en-US" sz="1600" b="1">
                        <a:solidFill>
                          <a:schemeClr val="bg1"/>
                        </a:solidFill>
                        <a:latin typeface="黑体" panose="02010609060101010101" charset="-122"/>
                        <a:ea typeface="黑体" panose="02010609060101010101" charset="-122"/>
                      </a:endParaRPr>
                    </a:p>
                  </a:txBody>
                  <a:tcPr anchor="ctr">
                    <a:lnR>
                      <a:noFill/>
                    </a:lnR>
                    <a:solidFill>
                      <a:srgbClr val="00B0F0"/>
                    </a:solidFill>
                  </a:tcPr>
                </a:tc>
                <a:tc>
                  <a:txBody>
                    <a:bodyPr/>
                    <a:p>
                      <a:pPr algn="ctr">
                        <a:buNone/>
                      </a:pPr>
                      <a:r>
                        <a:rPr lang="zh-CN" altLang="en-US" sz="1600" b="0" dirty="0">
                          <a:solidFill>
                            <a:schemeClr val="tx1"/>
                          </a:solidFill>
                          <a:latin typeface="黑体" panose="02010609060101010101" charset="-122"/>
                          <a:ea typeface="黑体" panose="02010609060101010101" charset="-122"/>
                          <a:cs typeface="仿宋_GB2312" panose="02010609030101010101" charset="-122"/>
                        </a:rPr>
                        <a:t>刘欢</a:t>
                      </a:r>
                      <a:r>
                        <a:rPr lang="en-US" altLang="zh-CN" sz="1600" b="0" dirty="0">
                          <a:solidFill>
                            <a:schemeClr val="tx1"/>
                          </a:solidFill>
                          <a:latin typeface="黑体" panose="02010609060101010101" charset="-122"/>
                          <a:ea typeface="黑体" panose="02010609060101010101" charset="-122"/>
                          <a:cs typeface="仿宋_GB2312" panose="02010609030101010101" charset="-122"/>
                        </a:rPr>
                        <a:t> 15165683829</a:t>
                      </a:r>
                      <a:endParaRPr lang="en-US" altLang="zh-CN" sz="1600" b="0" dirty="0">
                        <a:solidFill>
                          <a:schemeClr val="tx1"/>
                        </a:solidFill>
                        <a:latin typeface="黑体" panose="02010609060101010101" charset="-122"/>
                        <a:ea typeface="黑体" panose="02010609060101010101" charset="-122"/>
                        <a:cs typeface="仿宋_GB2312" panose="02010609030101010101" charset="-122"/>
                      </a:endParaRPr>
                    </a:p>
                  </a:txBody>
                  <a:tcPr anchor="ctr">
                    <a:lnL>
                      <a:noFill/>
                    </a:lnL>
                    <a:lnR>
                      <a:noFill/>
                    </a:lnR>
                    <a:lnT w="12700">
                      <a:solidFill>
                        <a:schemeClr val="accent3">
                          <a:lumMod val="75000"/>
                        </a:schemeClr>
                      </a:solidFill>
                      <a:prstDash val="solid"/>
                    </a:lnT>
                    <a:lnB w="12700">
                      <a:solidFill>
                        <a:schemeClr val="accent3">
                          <a:lumMod val="75000"/>
                        </a:schemeClr>
                      </a:solidFill>
                      <a:prstDash val="solid"/>
                    </a:lnB>
                    <a:lnTlToBr>
                      <a:noFill/>
                    </a:lnTlToBr>
                    <a:lnBlToTr>
                      <a:noFill/>
                    </a:lnBlToTr>
                    <a:noFill/>
                  </a:tcPr>
                </a:tc>
              </a:tr>
            </a:tbl>
          </a:graphicData>
        </a:graphic>
      </p:graphicFrame>
      <p:sp>
        <p:nvSpPr>
          <p:cNvPr id="2064" name="文本框 2"/>
          <p:cNvSpPr txBox="1"/>
          <p:nvPr/>
        </p:nvSpPr>
        <p:spPr>
          <a:xfrm>
            <a:off x="6680835" y="409575"/>
            <a:ext cx="1804670" cy="655320"/>
          </a:xfrm>
          <a:prstGeom prst="rect">
            <a:avLst/>
          </a:prstGeom>
          <a:noFill/>
          <a:ln w="9525">
            <a:noFill/>
          </a:ln>
        </p:spPr>
        <p:txBody>
          <a:bodyPr wrap="square" anchor="t" anchorCtr="0">
            <a:noAutofit/>
            <a:scene3d>
              <a:camera prst="orthographicFront"/>
              <a:lightRig rig="threePt" dir="t"/>
            </a:scene3d>
          </a:bodyPr>
          <a:lstStyle/>
          <a:p>
            <a:r>
              <a:rPr lang="zh-CN" altLang="en-US" sz="280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华文新魏" panose="02010800040101010101" charset="-122"/>
                <a:ea typeface="华文新魏" panose="02010800040101010101" charset="-122"/>
                <a:sym typeface="+mn-ea"/>
              </a:rPr>
              <a:t>疏浚</a:t>
            </a:r>
            <a:r>
              <a:rPr lang="zh-CN" altLang="en-US" sz="280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华文新魏" panose="02010800040101010101" charset="-122"/>
                <a:ea typeface="华文新魏" panose="02010800040101010101" charset="-122"/>
                <a:sym typeface="+mn-ea"/>
              </a:rPr>
              <a:t>设备</a:t>
            </a:r>
            <a:endParaRPr lang="zh-CN" altLang="en-US" sz="280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华文新魏" panose="02010800040101010101" charset="-122"/>
              <a:ea typeface="华文新魏" panose="02010800040101010101" charset="-122"/>
            </a:endParaRPr>
          </a:p>
        </p:txBody>
      </p:sp>
      <p:pic>
        <p:nvPicPr>
          <p:cNvPr id="5" name="图片 4" descr="ScreenShot_2026-05-07_161843_003"/>
          <p:cNvPicPr>
            <a:picLocks noChangeAspect="1"/>
          </p:cNvPicPr>
          <p:nvPr/>
        </p:nvPicPr>
        <p:blipFill>
          <a:blip r:embed="rId2"/>
          <a:stretch>
            <a:fillRect/>
          </a:stretch>
        </p:blipFill>
        <p:spPr>
          <a:xfrm>
            <a:off x="467995" y="3644900"/>
            <a:ext cx="3808730" cy="2295525"/>
          </a:xfrm>
          <a:prstGeom prst="rect">
            <a:avLst/>
          </a:prstGeom>
        </p:spPr>
      </p:pic>
      <p:pic>
        <p:nvPicPr>
          <p:cNvPr id="6" name="图片 5" descr="ScreenShot_2026-05-07_161924_468"/>
          <p:cNvPicPr>
            <a:picLocks noChangeAspect="1"/>
          </p:cNvPicPr>
          <p:nvPr/>
        </p:nvPicPr>
        <p:blipFill>
          <a:blip r:embed="rId3"/>
          <a:srcRect b="6227"/>
          <a:stretch>
            <a:fillRect/>
          </a:stretch>
        </p:blipFill>
        <p:spPr>
          <a:xfrm>
            <a:off x="467995" y="1269365"/>
            <a:ext cx="3808730" cy="2309495"/>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4" name="图片 3" descr="图片2"/>
          <p:cNvPicPr>
            <a:picLocks noChangeAspect="1"/>
          </p:cNvPicPr>
          <p:nvPr/>
        </p:nvPicPr>
        <p:blipFill>
          <a:blip r:embed="rId2"/>
          <a:stretch>
            <a:fillRect/>
          </a:stretch>
        </p:blipFill>
        <p:spPr>
          <a:xfrm>
            <a:off x="-68580" y="-53340"/>
            <a:ext cx="9212580" cy="5253355"/>
          </a:xfrm>
          <a:prstGeom prst="rect">
            <a:avLst/>
          </a:prstGeom>
        </p:spPr>
      </p:pic>
      <p:sp>
        <p:nvSpPr>
          <p:cNvPr id="3" name="内容占位符 2"/>
          <p:cNvSpPr>
            <a:spLocks noGrp="1"/>
          </p:cNvSpPr>
          <p:nvPr>
            <p:ph idx="1"/>
          </p:nvPr>
        </p:nvSpPr>
        <p:spPr>
          <a:xfrm>
            <a:off x="1644015" y="2277110"/>
            <a:ext cx="5840095" cy="1221740"/>
          </a:xfrm>
        </p:spPr>
        <p:txBody>
          <a:bodyPr/>
          <a:lstStyle/>
          <a:p>
            <a:pPr marL="0" indent="0" algn="ctr">
              <a:buNone/>
            </a:pPr>
            <a:r>
              <a:rPr lang="zh-CN" altLang="en-US" sz="7200">
                <a:solidFill>
                  <a:schemeClr val="tx1"/>
                </a:solidFill>
                <a:effectLst>
                  <a:outerShdw blurRad="38100" dist="19050" dir="2700000" algn="tl" rotWithShape="0">
                    <a:schemeClr val="dk1">
                      <a:alpha val="40000"/>
                    </a:schemeClr>
                  </a:outerShdw>
                </a:effectLst>
                <a:latin typeface="汉仪魏碑简" panose="02010609000101010101" charset="-122"/>
                <a:ea typeface="汉仪魏碑简" panose="02010609000101010101" charset="-122"/>
                <a:cs typeface="汉仪魏碑简" panose="02010609000101010101" charset="-122"/>
              </a:rPr>
              <a:t>谢</a:t>
            </a:r>
            <a:r>
              <a:rPr lang="en-US" altLang="zh-CN" sz="7200">
                <a:solidFill>
                  <a:schemeClr val="tx1"/>
                </a:solidFill>
                <a:effectLst>
                  <a:outerShdw blurRad="38100" dist="19050" dir="2700000" algn="tl" rotWithShape="0">
                    <a:schemeClr val="dk1">
                      <a:alpha val="40000"/>
                    </a:schemeClr>
                  </a:outerShdw>
                </a:effectLst>
                <a:latin typeface="汉仪魏碑简" panose="02010609000101010101" charset="-122"/>
                <a:ea typeface="汉仪魏碑简" panose="02010609000101010101" charset="-122"/>
                <a:cs typeface="汉仪魏碑简" panose="02010609000101010101" charset="-122"/>
              </a:rPr>
              <a:t> </a:t>
            </a:r>
            <a:r>
              <a:rPr lang="zh-CN" altLang="en-US" sz="7200">
                <a:solidFill>
                  <a:schemeClr val="tx1"/>
                </a:solidFill>
                <a:effectLst>
                  <a:outerShdw blurRad="38100" dist="19050" dir="2700000" algn="tl" rotWithShape="0">
                    <a:schemeClr val="dk1">
                      <a:alpha val="40000"/>
                    </a:schemeClr>
                  </a:outerShdw>
                </a:effectLst>
                <a:latin typeface="汉仪魏碑简" panose="02010609000101010101" charset="-122"/>
                <a:ea typeface="汉仪魏碑简" panose="02010609000101010101" charset="-122"/>
                <a:cs typeface="汉仪魏碑简" panose="02010609000101010101" charset="-122"/>
              </a:rPr>
              <a:t>谢</a:t>
            </a:r>
            <a:r>
              <a:rPr lang="en-US" altLang="zh-CN" sz="7200">
                <a:solidFill>
                  <a:schemeClr val="tx1"/>
                </a:solidFill>
                <a:effectLst>
                  <a:outerShdw blurRad="38100" dist="19050" dir="2700000" algn="tl" rotWithShape="0">
                    <a:schemeClr val="dk1">
                      <a:alpha val="40000"/>
                    </a:schemeClr>
                  </a:outerShdw>
                </a:effectLst>
                <a:latin typeface="汉仪魏碑简" panose="02010609000101010101" charset="-122"/>
                <a:ea typeface="汉仪魏碑简" panose="02010609000101010101" charset="-122"/>
                <a:cs typeface="汉仪魏碑简" panose="02010609000101010101" charset="-122"/>
              </a:rPr>
              <a:t> </a:t>
            </a:r>
            <a:r>
              <a:rPr lang="zh-CN" altLang="en-US" sz="7200">
                <a:solidFill>
                  <a:schemeClr val="tx1"/>
                </a:solidFill>
                <a:effectLst>
                  <a:outerShdw blurRad="38100" dist="19050" dir="2700000" algn="tl" rotWithShape="0">
                    <a:schemeClr val="dk1">
                      <a:alpha val="40000"/>
                    </a:schemeClr>
                  </a:outerShdw>
                </a:effectLst>
                <a:latin typeface="汉仪魏碑简" panose="02010609000101010101" charset="-122"/>
                <a:ea typeface="汉仪魏碑简" panose="02010609000101010101" charset="-122"/>
                <a:cs typeface="汉仪魏碑简" panose="02010609000101010101" charset="-122"/>
              </a:rPr>
              <a:t>观</a:t>
            </a:r>
            <a:r>
              <a:rPr lang="en-US" altLang="zh-CN" sz="7200">
                <a:solidFill>
                  <a:schemeClr val="tx1"/>
                </a:solidFill>
                <a:effectLst>
                  <a:outerShdw blurRad="38100" dist="19050" dir="2700000" algn="tl" rotWithShape="0">
                    <a:schemeClr val="dk1">
                      <a:alpha val="40000"/>
                    </a:schemeClr>
                  </a:outerShdw>
                </a:effectLst>
                <a:latin typeface="汉仪魏碑简" panose="02010609000101010101" charset="-122"/>
                <a:ea typeface="汉仪魏碑简" panose="02010609000101010101" charset="-122"/>
                <a:cs typeface="汉仪魏碑简" panose="02010609000101010101" charset="-122"/>
              </a:rPr>
              <a:t> </a:t>
            </a:r>
            <a:r>
              <a:rPr lang="zh-CN" altLang="en-US" sz="7200">
                <a:solidFill>
                  <a:schemeClr val="tx1"/>
                </a:solidFill>
                <a:effectLst>
                  <a:outerShdw blurRad="38100" dist="19050" dir="2700000" algn="tl" rotWithShape="0">
                    <a:schemeClr val="dk1">
                      <a:alpha val="40000"/>
                    </a:schemeClr>
                  </a:outerShdw>
                </a:effectLst>
                <a:latin typeface="汉仪魏碑简" panose="02010609000101010101" charset="-122"/>
                <a:ea typeface="汉仪魏碑简" panose="02010609000101010101" charset="-122"/>
                <a:cs typeface="汉仪魏碑简" panose="02010609000101010101" charset="-122"/>
              </a:rPr>
              <a:t>看</a:t>
            </a:r>
            <a:endParaRPr lang="zh-CN" altLang="en-US" sz="7200">
              <a:solidFill>
                <a:schemeClr val="tx1"/>
              </a:solidFill>
              <a:effectLst>
                <a:outerShdw blurRad="38100" dist="19050" dir="2700000" algn="tl" rotWithShape="0">
                  <a:schemeClr val="dk1">
                    <a:alpha val="40000"/>
                  </a:schemeClr>
                </a:outerShdw>
              </a:effectLst>
              <a:latin typeface="汉仪魏碑简" panose="02010609000101010101" charset="-122"/>
              <a:ea typeface="汉仪魏碑简" panose="02010609000101010101" charset="-122"/>
              <a:cs typeface="汉仪魏碑简" panose="02010609000101010101" charset="-122"/>
            </a:endParaRPr>
          </a:p>
        </p:txBody>
      </p:sp>
      <p:pic>
        <p:nvPicPr>
          <p:cNvPr id="5" name="图片 4" descr="主题"/>
          <p:cNvPicPr>
            <a:picLocks noChangeAspect="1"/>
          </p:cNvPicPr>
          <p:nvPr/>
        </p:nvPicPr>
        <p:blipFill>
          <a:blip r:embed="rId3"/>
          <a:stretch>
            <a:fillRect/>
          </a:stretch>
        </p:blipFill>
        <p:spPr>
          <a:xfrm>
            <a:off x="107315" y="189230"/>
            <a:ext cx="1708150" cy="73723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50000">
              <a:schemeClr val="accent3"/>
            </a:gs>
            <a:gs pos="0">
              <a:schemeClr val="accent3">
                <a:lumMod val="25000"/>
                <a:lumOff val="75000"/>
              </a:schemeClr>
            </a:gs>
            <a:gs pos="100000">
              <a:schemeClr val="accent3">
                <a:lumMod val="85000"/>
              </a:schemeClr>
            </a:gs>
          </a:gsLst>
          <a:lin ang="5400000" scaled="1"/>
        </a:gradFill>
        <a:effectLst/>
      </p:bgPr>
    </p:bg>
    <p:spTree>
      <p:nvGrpSpPr>
        <p:cNvPr id="1" name=""/>
        <p:cNvGrpSpPr/>
        <p:nvPr/>
      </p:nvGrpSpPr>
      <p:grpSpPr>
        <a:xfrm>
          <a:off x="0" y="0"/>
          <a:ext cx="0" cy="0"/>
          <a:chOff x="0" y="0"/>
          <a:chExt cx="0" cy="0"/>
        </a:xfrm>
      </p:grpSpPr>
      <p:graphicFrame>
        <p:nvGraphicFramePr>
          <p:cNvPr id="2" name="表格 1"/>
          <p:cNvGraphicFramePr/>
          <p:nvPr>
            <p:custDataLst>
              <p:tags r:id="rId1"/>
            </p:custDataLst>
          </p:nvPr>
        </p:nvGraphicFramePr>
        <p:xfrm>
          <a:off x="407670" y="1266825"/>
          <a:ext cx="3843020" cy="5139055"/>
        </p:xfrm>
        <a:graphic>
          <a:graphicData uri="http://schemas.openxmlformats.org/drawingml/2006/table">
            <a:tbl>
              <a:tblPr firstRow="1" bandRow="1">
                <a:tableStyleId>{5C22544A-7EE6-4342-B048-85BDC9FD1C3A}</a:tableStyleId>
              </a:tblPr>
              <a:tblGrid>
                <a:gridCol w="338455"/>
                <a:gridCol w="3504565"/>
              </a:tblGrid>
              <a:tr h="465455">
                <a:tc gridSpan="2">
                  <a:txBody>
                    <a:bodyPr/>
                    <a:lstStyle/>
                    <a:p>
                      <a:pPr algn="ctr">
                        <a:buNone/>
                      </a:pPr>
                      <a:r>
                        <a:rPr lang="zh-CN" altLang="en-US" sz="2000" dirty="0">
                          <a:solidFill>
                            <a:schemeClr val="bg1"/>
                          </a:solidFill>
                          <a:latin typeface="黑体" panose="02010609060101010101" charset="-122"/>
                          <a:ea typeface="黑体" panose="02010609060101010101" charset="-122"/>
                          <a:sym typeface="+mn-ea"/>
                        </a:rPr>
                        <a:t>青州市珺凯工业装备有限公司</a:t>
                      </a:r>
                      <a:endParaRPr lang="zh-CN" altLang="en-US" sz="2000" b="0" dirty="0">
                        <a:solidFill>
                          <a:schemeClr val="bg1"/>
                        </a:solidFill>
                        <a:latin typeface="黑体" panose="02010609060101010101" charset="-122"/>
                        <a:ea typeface="黑体" panose="02010609060101010101" charset="-122"/>
                        <a:sym typeface="+mn-ea"/>
                      </a:endParaRPr>
                    </a:p>
                  </a:txBody>
                  <a:tcPr anchor="ctr">
                    <a:solidFill>
                      <a:srgbClr val="00B0F0"/>
                    </a:solidFill>
                  </a:tcPr>
                </a:tc>
                <a:tc hMerge="1">
                  <a:tcPr/>
                </a:tc>
              </a:tr>
              <a:tr h="2649855">
                <a:tc>
                  <a:txBody>
                    <a:bodyPr/>
                    <a:lstStyle/>
                    <a:p>
                      <a:pPr algn="ctr">
                        <a:buNone/>
                      </a:pPr>
                      <a:r>
                        <a:rPr lang="zh-CN" altLang="zh-CN" sz="1600" b="1">
                          <a:solidFill>
                            <a:schemeClr val="bg1"/>
                          </a:solidFill>
                          <a:latin typeface="黑体" panose="02010609060101010101" charset="-122"/>
                          <a:ea typeface="黑体" panose="02010609060101010101" charset="-122"/>
                        </a:rPr>
                        <a:t>企业简介</a:t>
                      </a:r>
                      <a:endParaRPr lang="zh-CN" altLang="zh-CN" sz="1600" b="1">
                        <a:solidFill>
                          <a:schemeClr val="bg1"/>
                        </a:solidFill>
                        <a:latin typeface="黑体" panose="02010609060101010101" charset="-122"/>
                        <a:ea typeface="黑体" panose="02010609060101010101" charset="-122"/>
                      </a:endParaRPr>
                    </a:p>
                  </a:txBody>
                  <a:tcPr anchor="ctr">
                    <a:solidFill>
                      <a:srgbClr val="00B0F0"/>
                    </a:solidFill>
                  </a:tcPr>
                </a:tc>
                <a:tc>
                  <a:txBody>
                    <a:bodyPr/>
                    <a:lstStyle/>
                    <a:p>
                      <a:pPr algn="ctr">
                        <a:spcAft>
                          <a:spcPts val="300"/>
                        </a:spcAft>
                        <a:buNone/>
                      </a:pPr>
                      <a:endParaRPr lang="zh-CN" altLang="en-US" sz="1600" dirty="0">
                        <a:solidFill>
                          <a:schemeClr val="tx1"/>
                        </a:solidFill>
                        <a:latin typeface="黑体" panose="02010609060101010101" charset="-122"/>
                        <a:ea typeface="黑体" panose="02010609060101010101" charset="-122"/>
                        <a:cs typeface="黑体" panose="02010609060101010101" charset="-122"/>
                        <a:sym typeface="+mn-ea"/>
                      </a:endParaRPr>
                    </a:p>
                    <a:p>
                      <a:pPr algn="ctr">
                        <a:spcAft>
                          <a:spcPts val="300"/>
                        </a:spcAft>
                        <a:buNone/>
                      </a:pPr>
                      <a:endParaRPr lang="zh-CN" altLang="en-US" sz="1600" dirty="0">
                        <a:solidFill>
                          <a:schemeClr val="tx1"/>
                        </a:solidFill>
                        <a:latin typeface="黑体" panose="02010609060101010101" charset="-122"/>
                        <a:ea typeface="黑体" panose="02010609060101010101" charset="-122"/>
                        <a:cs typeface="黑体" panose="02010609060101010101" charset="-122"/>
                        <a:sym typeface="+mn-ea"/>
                      </a:endParaRPr>
                    </a:p>
                    <a:p>
                      <a:pPr algn="ctr">
                        <a:spcAft>
                          <a:spcPts val="300"/>
                        </a:spcAft>
                        <a:buNone/>
                      </a:pPr>
                      <a:endParaRPr lang="zh-CN" altLang="en-US" sz="1600" dirty="0">
                        <a:solidFill>
                          <a:schemeClr val="tx1"/>
                        </a:solidFill>
                        <a:latin typeface="黑体" panose="02010609060101010101" charset="-122"/>
                        <a:ea typeface="黑体" panose="02010609060101010101" charset="-122"/>
                        <a:cs typeface="黑体" panose="02010609060101010101" charset="-122"/>
                        <a:sym typeface="+mn-ea"/>
                      </a:endParaRPr>
                    </a:p>
                    <a:p>
                      <a:pPr algn="ctr">
                        <a:spcAft>
                          <a:spcPts val="300"/>
                        </a:spcAft>
                        <a:buNone/>
                      </a:pPr>
                      <a:endParaRPr lang="zh-CN" altLang="en-US" sz="1600" dirty="0">
                        <a:solidFill>
                          <a:schemeClr val="tx1"/>
                        </a:solidFill>
                        <a:latin typeface="黑体" panose="02010609060101010101" charset="-122"/>
                        <a:ea typeface="黑体" panose="02010609060101010101" charset="-122"/>
                        <a:cs typeface="黑体" panose="02010609060101010101" charset="-122"/>
                        <a:sym typeface="+mn-ea"/>
                      </a:endParaRPr>
                    </a:p>
                    <a:p>
                      <a:pPr algn="ctr">
                        <a:spcAft>
                          <a:spcPts val="0"/>
                        </a:spcAft>
                        <a:buNone/>
                      </a:pPr>
                      <a:endParaRPr lang="zh-CN" altLang="en-US" sz="1600" b="0" dirty="0">
                        <a:solidFill>
                          <a:schemeClr val="tx1"/>
                        </a:solidFill>
                        <a:latin typeface="黑体" panose="02010609060101010101" charset="-122"/>
                        <a:ea typeface="黑体" panose="02010609060101010101" charset="-122"/>
                        <a:cs typeface="黑体" panose="02010609060101010101" charset="-122"/>
                      </a:endParaRPr>
                    </a:p>
                  </a:txBody>
                  <a:tcPr anchor="ctr" anchorCtr="0">
                    <a:lnB w="12700">
                      <a:solidFill>
                        <a:schemeClr val="accent3">
                          <a:lumMod val="75000"/>
                        </a:schemeClr>
                      </a:solidFill>
                      <a:prstDash val="solid"/>
                    </a:lnB>
                    <a:noFill/>
                  </a:tcPr>
                </a:tc>
              </a:tr>
              <a:tr h="1198880">
                <a:tc>
                  <a:txBody>
                    <a:bodyPr/>
                    <a:lstStyle/>
                    <a:p>
                      <a:pPr algn="ctr">
                        <a:buNone/>
                      </a:pPr>
                      <a:r>
                        <a:rPr lang="zh-CN" altLang="en-US" sz="1600" b="1">
                          <a:solidFill>
                            <a:schemeClr val="bg1"/>
                          </a:solidFill>
                          <a:latin typeface="黑体" panose="02010609060101010101" charset="-122"/>
                          <a:ea typeface="黑体" panose="02010609060101010101" charset="-122"/>
                        </a:rPr>
                        <a:t>技术需求</a:t>
                      </a:r>
                      <a:endParaRPr lang="zh-CN" altLang="en-US" sz="1600" b="1">
                        <a:solidFill>
                          <a:schemeClr val="bg1"/>
                        </a:solidFill>
                        <a:latin typeface="黑体" panose="02010609060101010101" charset="-122"/>
                        <a:ea typeface="黑体" panose="02010609060101010101" charset="-122"/>
                      </a:endParaRPr>
                    </a:p>
                  </a:txBody>
                  <a:tcPr anchor="ctr">
                    <a:lnR>
                      <a:noFill/>
                    </a:lnR>
                    <a:solidFill>
                      <a:srgbClr val="00B0F0"/>
                    </a:solidFill>
                  </a:tcPr>
                </a:tc>
                <a:tc>
                  <a:txBody>
                    <a:bodyPr/>
                    <a:lstStyle/>
                    <a:p>
                      <a:pPr algn="l">
                        <a:buNone/>
                      </a:pPr>
                      <a:r>
                        <a:rPr lang="en-US" altLang="zh-CN" sz="1600" b="0" dirty="0">
                          <a:solidFill>
                            <a:schemeClr val="tx1"/>
                          </a:solidFill>
                          <a:latin typeface="黑体" panose="02010609060101010101" charset="-122"/>
                          <a:ea typeface="黑体" panose="02010609060101010101" charset="-122"/>
                          <a:cs typeface="仿宋_GB2312" panose="02010609030101010101" charset="-122"/>
                        </a:rPr>
                        <a:t>  </a:t>
                      </a:r>
                      <a:r>
                        <a:rPr lang="zh-CN" altLang="en-US" sz="1600" b="0" dirty="0">
                          <a:solidFill>
                            <a:schemeClr val="tx1"/>
                          </a:solidFill>
                          <a:latin typeface="黑体" panose="02010609060101010101" charset="-122"/>
                          <a:ea typeface="黑体" panose="02010609060101010101" charset="-122"/>
                          <a:cs typeface="仿宋_GB2312" panose="02010609030101010101" charset="-122"/>
                        </a:rPr>
                        <a:t>铸件缺陷激光焊接修复装置及修复方法、铸件的打磨加工装置及其使用方法、金属压延工件加工定位焊接装置的研发。</a:t>
                      </a:r>
                      <a:endParaRPr lang="zh-CN" altLang="en-US" sz="1600" b="0" dirty="0">
                        <a:solidFill>
                          <a:schemeClr val="tx1"/>
                        </a:solidFill>
                        <a:latin typeface="黑体" panose="02010609060101010101" charset="-122"/>
                        <a:ea typeface="黑体" panose="02010609060101010101" charset="-122"/>
                        <a:cs typeface="仿宋_GB2312" panose="02010609030101010101" charset="-122"/>
                      </a:endParaRPr>
                    </a:p>
                  </a:txBody>
                  <a:tcPr anchor="ctr">
                    <a:lnL>
                      <a:noFill/>
                    </a:lnL>
                    <a:lnR>
                      <a:noFill/>
                    </a:lnR>
                    <a:lnT w="12700">
                      <a:solidFill>
                        <a:schemeClr val="accent3">
                          <a:lumMod val="75000"/>
                        </a:schemeClr>
                      </a:solidFill>
                      <a:prstDash val="solid"/>
                    </a:lnT>
                    <a:lnB w="12700">
                      <a:solidFill>
                        <a:schemeClr val="accent3">
                          <a:lumMod val="75000"/>
                        </a:schemeClr>
                      </a:solidFill>
                      <a:prstDash val="solid"/>
                    </a:lnB>
                    <a:lnTlToBr>
                      <a:noFill/>
                    </a:lnTlToBr>
                    <a:lnBlToTr>
                      <a:noFill/>
                    </a:lnBlToTr>
                    <a:noFill/>
                  </a:tcPr>
                </a:tc>
              </a:tr>
              <a:tr h="824865">
                <a:tc>
                  <a:txBody>
                    <a:bodyPr/>
                    <a:p>
                      <a:pPr algn="ctr">
                        <a:buNone/>
                      </a:pPr>
                      <a:r>
                        <a:rPr lang="zh-CN" altLang="en-US" sz="1600" b="1">
                          <a:solidFill>
                            <a:schemeClr val="bg1"/>
                          </a:solidFill>
                          <a:latin typeface="黑体" panose="02010609060101010101" charset="-122"/>
                          <a:ea typeface="黑体" panose="02010609060101010101" charset="-122"/>
                          <a:sym typeface="+mn-ea"/>
                        </a:rPr>
                        <a:t>联系人</a:t>
                      </a:r>
                      <a:endParaRPr lang="zh-CN" altLang="en-US" sz="1600" b="1">
                        <a:solidFill>
                          <a:schemeClr val="bg1"/>
                        </a:solidFill>
                        <a:latin typeface="黑体" panose="02010609060101010101" charset="-122"/>
                        <a:ea typeface="黑体" panose="02010609060101010101" charset="-122"/>
                        <a:sym typeface="+mn-ea"/>
                      </a:endParaRPr>
                    </a:p>
                  </a:txBody>
                  <a:tcPr anchor="ctr">
                    <a:lnR>
                      <a:noFill/>
                    </a:lnR>
                    <a:solidFill>
                      <a:srgbClr val="00B0F0"/>
                    </a:solidFill>
                  </a:tcPr>
                </a:tc>
                <a:tc>
                  <a:txBody>
                    <a:bodyPr/>
                    <a:p>
                      <a:pPr algn="ctr">
                        <a:buNone/>
                      </a:pPr>
                      <a:r>
                        <a:rPr lang="zh-CN" altLang="en-US" sz="1600" b="0" dirty="0">
                          <a:solidFill>
                            <a:schemeClr val="tx1"/>
                          </a:solidFill>
                          <a:latin typeface="黑体" panose="02010609060101010101" charset="-122"/>
                          <a:ea typeface="黑体" panose="02010609060101010101" charset="-122"/>
                          <a:cs typeface="仿宋_GB2312" panose="02010609030101010101" charset="-122"/>
                        </a:rPr>
                        <a:t>史田田</a:t>
                      </a:r>
                      <a:r>
                        <a:rPr lang="en-US" altLang="zh-CN" sz="1600" b="0" dirty="0">
                          <a:solidFill>
                            <a:schemeClr val="tx1"/>
                          </a:solidFill>
                          <a:latin typeface="黑体" panose="02010609060101010101" charset="-122"/>
                          <a:ea typeface="黑体" panose="02010609060101010101" charset="-122"/>
                          <a:cs typeface="仿宋_GB2312" panose="02010609030101010101" charset="-122"/>
                        </a:rPr>
                        <a:t> 13686364833</a:t>
                      </a:r>
                      <a:endParaRPr lang="en-US" altLang="zh-CN" sz="1600" b="0" dirty="0">
                        <a:solidFill>
                          <a:schemeClr val="tx1"/>
                        </a:solidFill>
                        <a:latin typeface="黑体" panose="02010609060101010101" charset="-122"/>
                        <a:ea typeface="黑体" panose="02010609060101010101" charset="-122"/>
                        <a:cs typeface="仿宋_GB2312" panose="02010609030101010101" charset="-122"/>
                      </a:endParaRPr>
                    </a:p>
                  </a:txBody>
                  <a:tcPr anchor="ctr">
                    <a:lnL>
                      <a:noFill/>
                    </a:lnL>
                    <a:lnR>
                      <a:noFill/>
                    </a:lnR>
                    <a:lnT w="12700">
                      <a:solidFill>
                        <a:schemeClr val="accent3">
                          <a:lumMod val="75000"/>
                        </a:schemeClr>
                      </a:solidFill>
                      <a:prstDash val="solid"/>
                    </a:lnT>
                    <a:lnB w="12700">
                      <a:solidFill>
                        <a:schemeClr val="accent3">
                          <a:lumMod val="75000"/>
                        </a:schemeClr>
                      </a:solidFill>
                      <a:prstDash val="solid"/>
                    </a:lnB>
                    <a:lnTlToBr>
                      <a:noFill/>
                    </a:lnTlToBr>
                    <a:lnBlToTr>
                      <a:noFill/>
                    </a:lnBlToTr>
                    <a:noFill/>
                  </a:tcPr>
                </a:tc>
              </a:tr>
            </a:tbl>
          </a:graphicData>
        </a:graphic>
      </p:graphicFrame>
      <p:sp>
        <p:nvSpPr>
          <p:cNvPr id="2064" name="文本框 2"/>
          <p:cNvSpPr txBox="1"/>
          <p:nvPr/>
        </p:nvSpPr>
        <p:spPr>
          <a:xfrm>
            <a:off x="6680835" y="409575"/>
            <a:ext cx="1804670" cy="655320"/>
          </a:xfrm>
          <a:prstGeom prst="rect">
            <a:avLst/>
          </a:prstGeom>
          <a:noFill/>
          <a:ln w="9525">
            <a:noFill/>
          </a:ln>
        </p:spPr>
        <p:txBody>
          <a:bodyPr wrap="square" anchor="t" anchorCtr="0">
            <a:noAutofit/>
            <a:scene3d>
              <a:camera prst="orthographicFront"/>
              <a:lightRig rig="threePt" dir="t"/>
            </a:scene3d>
          </a:bodyPr>
          <a:lstStyle/>
          <a:p>
            <a:r>
              <a:rPr lang="zh-CN" altLang="en-US" sz="280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华文新魏" panose="02010800040101010101" charset="-122"/>
                <a:ea typeface="华文新魏" panose="02010800040101010101" charset="-122"/>
                <a:sym typeface="+mn-ea"/>
              </a:rPr>
              <a:t>装备制造</a:t>
            </a:r>
            <a:endParaRPr lang="zh-CN" altLang="en-US" sz="280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华文新魏" panose="02010800040101010101" charset="-122"/>
              <a:ea typeface="华文新魏" panose="02010800040101010101" charset="-122"/>
            </a:endParaRPr>
          </a:p>
        </p:txBody>
      </p:sp>
      <p:pic>
        <p:nvPicPr>
          <p:cNvPr id="14" name="图片 13" descr="微信图片_20230421100539"/>
          <p:cNvPicPr/>
          <p:nvPr/>
        </p:nvPicPr>
        <p:blipFill>
          <a:blip r:embed="rId2"/>
          <a:srcRect r="-288" b="18317"/>
          <a:stretch>
            <a:fillRect/>
          </a:stretch>
        </p:blipFill>
        <p:spPr>
          <a:xfrm>
            <a:off x="4644390" y="1407795"/>
            <a:ext cx="3566160" cy="2411095"/>
          </a:xfrm>
          <a:prstGeom prst="rect">
            <a:avLst/>
          </a:prstGeom>
        </p:spPr>
      </p:pic>
      <p:pic>
        <p:nvPicPr>
          <p:cNvPr id="6" name="图片 5" descr="f990c3ee58ec2ea15ab8c2afb450242"/>
          <p:cNvPicPr>
            <a:picLocks noChangeAspect="1"/>
          </p:cNvPicPr>
          <p:nvPr/>
        </p:nvPicPr>
        <p:blipFill>
          <a:blip r:embed="rId3"/>
          <a:srcRect r="-2866"/>
          <a:stretch>
            <a:fillRect/>
          </a:stretch>
        </p:blipFill>
        <p:spPr>
          <a:xfrm>
            <a:off x="4643755" y="3933190"/>
            <a:ext cx="3669030" cy="2362835"/>
          </a:xfrm>
          <a:prstGeom prst="rect">
            <a:avLst/>
          </a:prstGeom>
        </p:spPr>
      </p:pic>
      <p:sp>
        <p:nvSpPr>
          <p:cNvPr id="4" name="文本框 3"/>
          <p:cNvSpPr txBox="1"/>
          <p:nvPr/>
        </p:nvSpPr>
        <p:spPr>
          <a:xfrm>
            <a:off x="789305" y="1772920"/>
            <a:ext cx="3567430" cy="2563495"/>
          </a:xfrm>
          <a:prstGeom prst="rect">
            <a:avLst/>
          </a:prstGeom>
          <a:noFill/>
          <a:ln>
            <a:noFill/>
          </a:ln>
          <a:extLst>
            <a:ext uri="{909E8E84-426E-40DD-AFC4-6F175D3DCCD1}">
              <a14:hiddenFill xmlns:a14="http://schemas.microsoft.com/office/drawing/2010/main">
                <a:solidFill>
                  <a:srgbClr val="04A8DA"/>
                </a:solidFill>
              </a14:hiddenFill>
            </a:ext>
          </a:extLst>
        </p:spPr>
        <p:txBody>
          <a:bodyPr wrap="square" rtlCol="0">
            <a:noAutofit/>
          </a:bodyPr>
          <a:p>
            <a:pPr algn="l">
              <a:spcAft>
                <a:spcPts val="300"/>
              </a:spcAft>
              <a:buNone/>
            </a:pPr>
            <a:r>
              <a:rPr lang="en-US" altLang="zh-CN" sz="1600" dirty="0">
                <a:latin typeface="黑体" panose="02010609060101010101" charset="-122"/>
                <a:ea typeface="黑体" panose="02010609060101010101" charset="-122"/>
                <a:cs typeface="黑体" panose="02010609060101010101" charset="-122"/>
                <a:sym typeface="+mn-ea"/>
              </a:rPr>
              <a:t>  </a:t>
            </a:r>
            <a:r>
              <a:rPr lang="zh-CN" altLang="en-US" sz="1600" dirty="0">
                <a:latin typeface="黑体" panose="02010609060101010101" charset="-122"/>
                <a:ea typeface="黑体" panose="02010609060101010101" charset="-122"/>
                <a:cs typeface="黑体" panose="02010609060101010101" charset="-122"/>
                <a:sym typeface="+mn-ea"/>
              </a:rPr>
              <a:t>专业生产、销售中大型铸钢件的装备制造企业，主营横梁、底座、滑块、轮体、大齿轮等产品。积极开展绿色铸造技术的研发，专注解决铸钢件高温强度低、耐摩擦性差的难题。</a:t>
            </a:r>
            <a:endParaRPr lang="zh-CN" altLang="en-US" sz="1600" dirty="0">
              <a:latin typeface="黑体" panose="02010609060101010101" charset="-122"/>
              <a:ea typeface="黑体" panose="02010609060101010101" charset="-122"/>
              <a:cs typeface="黑体" panose="02010609060101010101" charset="-122"/>
              <a:sym typeface="+mn-ea"/>
            </a:endParaRPr>
          </a:p>
          <a:p>
            <a:pPr algn="ctr">
              <a:spcAft>
                <a:spcPts val="300"/>
              </a:spcAft>
              <a:buNone/>
            </a:pPr>
            <a:r>
              <a:rPr lang="zh-CN" altLang="en-US" sz="1600" dirty="0">
                <a:latin typeface="黑体" panose="02010609060101010101" charset="-122"/>
                <a:ea typeface="黑体" panose="02010609060101010101" charset="-122"/>
                <a:cs typeface="黑体" panose="02010609060101010101" charset="-122"/>
                <a:sym typeface="+mn-ea"/>
              </a:rPr>
              <a:t>国家专精特新</a:t>
            </a:r>
            <a:r>
              <a:rPr lang="en-US" altLang="zh-CN" sz="1600" dirty="0">
                <a:latin typeface="黑体" panose="02010609060101010101" charset="-122"/>
                <a:ea typeface="黑体" panose="02010609060101010101" charset="-122"/>
                <a:cs typeface="黑体" panose="02010609060101010101" charset="-122"/>
                <a:sym typeface="+mn-ea"/>
              </a:rPr>
              <a:t>“</a:t>
            </a:r>
            <a:r>
              <a:rPr lang="zh-CN" altLang="en-US" sz="1600" dirty="0">
                <a:latin typeface="黑体" panose="02010609060101010101" charset="-122"/>
                <a:ea typeface="黑体" panose="02010609060101010101" charset="-122"/>
                <a:cs typeface="黑体" panose="02010609060101010101" charset="-122"/>
                <a:sym typeface="+mn-ea"/>
              </a:rPr>
              <a:t>小巨人</a:t>
            </a:r>
            <a:r>
              <a:rPr lang="en-US" altLang="zh-CN" sz="1600" dirty="0">
                <a:latin typeface="黑体" panose="02010609060101010101" charset="-122"/>
                <a:ea typeface="黑体" panose="02010609060101010101" charset="-122"/>
                <a:cs typeface="黑体" panose="02010609060101010101" charset="-122"/>
                <a:sym typeface="+mn-ea"/>
              </a:rPr>
              <a:t>”</a:t>
            </a:r>
            <a:r>
              <a:rPr lang="zh-CN" altLang="en-US" sz="1600" dirty="0">
                <a:latin typeface="黑体" panose="02010609060101010101" charset="-122"/>
                <a:ea typeface="黑体" panose="02010609060101010101" charset="-122"/>
                <a:cs typeface="黑体" panose="02010609060101010101" charset="-122"/>
                <a:sym typeface="+mn-ea"/>
              </a:rPr>
              <a:t>企业</a:t>
            </a:r>
            <a:endParaRPr lang="zh-CN" altLang="en-US" sz="1600" dirty="0">
              <a:solidFill>
                <a:schemeClr val="tx1"/>
              </a:solidFill>
              <a:latin typeface="黑体" panose="02010609060101010101" charset="-122"/>
              <a:ea typeface="黑体" panose="02010609060101010101" charset="-122"/>
              <a:cs typeface="黑体" panose="02010609060101010101" charset="-122"/>
              <a:sym typeface="+mn-ea"/>
            </a:endParaRPr>
          </a:p>
          <a:p>
            <a:pPr algn="ctr">
              <a:spcAft>
                <a:spcPts val="300"/>
              </a:spcAft>
              <a:buNone/>
            </a:pPr>
            <a:r>
              <a:rPr lang="zh-CN" altLang="en-US" sz="1600" dirty="0">
                <a:latin typeface="黑体" panose="02010609060101010101" charset="-122"/>
                <a:ea typeface="黑体" panose="02010609060101010101" charset="-122"/>
                <a:cs typeface="黑体" panose="02010609060101010101" charset="-122"/>
                <a:sym typeface="+mn-ea"/>
              </a:rPr>
              <a:t>国家高新技术企业</a:t>
            </a:r>
            <a:endParaRPr lang="zh-CN" altLang="en-US" sz="1600" dirty="0">
              <a:latin typeface="黑体" panose="02010609060101010101" charset="-122"/>
              <a:ea typeface="黑体" panose="02010609060101010101" charset="-122"/>
              <a:cs typeface="黑体" panose="02010609060101010101" charset="-122"/>
              <a:sym typeface="+mn-ea"/>
            </a:endParaRPr>
          </a:p>
          <a:p>
            <a:pPr algn="ctr">
              <a:spcAft>
                <a:spcPts val="300"/>
              </a:spcAft>
              <a:buNone/>
            </a:pPr>
            <a:r>
              <a:rPr lang="zh-CN" altLang="en-US" sz="1600" dirty="0">
                <a:latin typeface="黑体" panose="02010609060101010101" charset="-122"/>
                <a:ea typeface="黑体" panose="02010609060101010101" charset="-122"/>
                <a:cs typeface="黑体" panose="02010609060101010101" charset="-122"/>
                <a:sym typeface="+mn-ea"/>
              </a:rPr>
              <a:t>中国绿色铸造试点企业</a:t>
            </a:r>
            <a:endParaRPr lang="zh-CN" altLang="en-US" sz="1600" b="0" dirty="0">
              <a:solidFill>
                <a:schemeClr val="tx1"/>
              </a:solidFill>
              <a:latin typeface="黑体" panose="02010609060101010101" charset="-122"/>
              <a:ea typeface="黑体" panose="02010609060101010101" charset="-122"/>
              <a:cs typeface="黑体" panose="02010609060101010101" charset="-122"/>
            </a:endParaRPr>
          </a:p>
          <a:p>
            <a:pPr algn="ctr">
              <a:spcAft>
                <a:spcPts val="300"/>
              </a:spcAft>
              <a:buNone/>
            </a:pPr>
            <a:r>
              <a:rPr lang="zh-CN" altLang="en-US" sz="1600" dirty="0">
                <a:latin typeface="黑体" panose="02010609060101010101" charset="-122"/>
                <a:ea typeface="黑体" panose="02010609060101010101" charset="-122"/>
                <a:cs typeface="黑体" panose="02010609060101010101" charset="-122"/>
                <a:sym typeface="+mn-ea"/>
              </a:rPr>
              <a:t>潍坊市重点实验室</a:t>
            </a:r>
            <a:endParaRPr lang="zh-CN" altLang="en-US" sz="16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50000">
              <a:schemeClr val="accent3"/>
            </a:gs>
            <a:gs pos="0">
              <a:schemeClr val="accent3">
                <a:lumMod val="25000"/>
                <a:lumOff val="75000"/>
              </a:schemeClr>
            </a:gs>
            <a:gs pos="100000">
              <a:schemeClr val="accent3">
                <a:lumMod val="85000"/>
              </a:schemeClr>
            </a:gs>
          </a:gsLst>
          <a:lin ang="5400000" scaled="1"/>
        </a:gradFill>
        <a:effectLst/>
      </p:bgPr>
    </p:bg>
    <p:spTree>
      <p:nvGrpSpPr>
        <p:cNvPr id="1" name=""/>
        <p:cNvGrpSpPr/>
        <p:nvPr/>
      </p:nvGrpSpPr>
      <p:grpSpPr>
        <a:xfrm>
          <a:off x="0" y="0"/>
          <a:ext cx="0" cy="0"/>
          <a:chOff x="0" y="0"/>
          <a:chExt cx="0" cy="0"/>
        </a:xfrm>
      </p:grpSpPr>
      <p:graphicFrame>
        <p:nvGraphicFramePr>
          <p:cNvPr id="2" name="表格 1"/>
          <p:cNvGraphicFramePr/>
          <p:nvPr>
            <p:custDataLst>
              <p:tags r:id="rId1"/>
            </p:custDataLst>
          </p:nvPr>
        </p:nvGraphicFramePr>
        <p:xfrm>
          <a:off x="415290" y="1247775"/>
          <a:ext cx="3923665" cy="5210175"/>
        </p:xfrm>
        <a:graphic>
          <a:graphicData uri="http://schemas.openxmlformats.org/drawingml/2006/table">
            <a:tbl>
              <a:tblPr firstRow="1" bandRow="1">
                <a:tableStyleId>{5C22544A-7EE6-4342-B048-85BDC9FD1C3A}</a:tableStyleId>
              </a:tblPr>
              <a:tblGrid>
                <a:gridCol w="304165"/>
                <a:gridCol w="3619500"/>
              </a:tblGrid>
              <a:tr h="450215">
                <a:tc gridSpan="2">
                  <a:txBody>
                    <a:bodyPr/>
                    <a:lstStyle/>
                    <a:p>
                      <a:pPr algn="ctr">
                        <a:buNone/>
                      </a:pPr>
                      <a:r>
                        <a:rPr lang="zh-CN" altLang="en-US" sz="2000" b="1" dirty="0">
                          <a:solidFill>
                            <a:schemeClr val="bg1"/>
                          </a:solidFill>
                          <a:latin typeface="黑体" panose="02010609060101010101" charset="-122"/>
                          <a:ea typeface="黑体" panose="02010609060101010101" charset="-122"/>
                        </a:rPr>
                        <a:t>潍坊雷腾动力机械有限公司</a:t>
                      </a:r>
                      <a:endParaRPr lang="zh-CN" altLang="en-US" sz="2000" b="1" dirty="0">
                        <a:solidFill>
                          <a:schemeClr val="bg1"/>
                        </a:solidFill>
                        <a:latin typeface="黑体" panose="02010609060101010101" charset="-122"/>
                        <a:ea typeface="黑体" panose="02010609060101010101" charset="-122"/>
                      </a:endParaRPr>
                    </a:p>
                  </a:txBody>
                  <a:tcPr anchor="ctr">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rgbClr val="00B0F0"/>
                    </a:solidFill>
                  </a:tcPr>
                </a:tc>
                <a:tc hMerge="1">
                  <a:tcPr>
                    <a:lnR w="12700">
                      <a:solidFill>
                        <a:schemeClr val="bg1"/>
                      </a:solidFill>
                      <a:prstDash val="solid"/>
                    </a:lnR>
                    <a:lnT w="12700">
                      <a:solidFill>
                        <a:schemeClr val="bg1"/>
                      </a:solidFill>
                      <a:prstDash val="solid"/>
                    </a:lnT>
                    <a:lnB w="12700">
                      <a:solidFill>
                        <a:schemeClr val="bg1"/>
                      </a:solidFill>
                      <a:prstDash val="solid"/>
                    </a:lnB>
                  </a:tcPr>
                </a:tc>
              </a:tr>
              <a:tr h="2862580">
                <a:tc>
                  <a:txBody>
                    <a:bodyPr/>
                    <a:lstStyle/>
                    <a:p>
                      <a:pPr algn="ctr">
                        <a:buNone/>
                      </a:pPr>
                      <a:r>
                        <a:rPr lang="zh-CN" altLang="zh-CN" sz="1600" b="1" dirty="0">
                          <a:solidFill>
                            <a:schemeClr val="bg1"/>
                          </a:solidFill>
                          <a:latin typeface="黑体" panose="02010609060101010101" charset="-122"/>
                          <a:ea typeface="黑体" panose="02010609060101010101" charset="-122"/>
                        </a:rPr>
                        <a:t>企业简介</a:t>
                      </a:r>
                      <a:endParaRPr lang="zh-CN" altLang="zh-CN" sz="1600" b="1" dirty="0">
                        <a:solidFill>
                          <a:schemeClr val="bg1"/>
                        </a:solidFill>
                        <a:latin typeface="黑体" panose="02010609060101010101" charset="-122"/>
                        <a:ea typeface="黑体" panose="02010609060101010101" charset="-122"/>
                      </a:endParaRPr>
                    </a:p>
                  </a:txBody>
                  <a:tcPr anchor="ctr">
                    <a:lnR>
                      <a:noFill/>
                    </a:lnR>
                    <a:lnT w="12700">
                      <a:solidFill>
                        <a:schemeClr val="bg1"/>
                      </a:solidFill>
                      <a:prstDash val="solid"/>
                    </a:lnT>
                    <a:solidFill>
                      <a:srgbClr val="00B0F0"/>
                    </a:solidFill>
                  </a:tcPr>
                </a:tc>
                <a:tc>
                  <a:txBody>
                    <a:bodyPr/>
                    <a:lstStyle/>
                    <a:p>
                      <a:pPr algn="l">
                        <a:spcAft>
                          <a:spcPts val="300"/>
                        </a:spcAft>
                        <a:buNone/>
                      </a:pPr>
                      <a:r>
                        <a:rPr lang="en-US" altLang="zh-CN" sz="1600" dirty="0">
                          <a:solidFill>
                            <a:schemeClr val="tx1"/>
                          </a:solidFill>
                          <a:latin typeface="黑体" panose="02010609060101010101" charset="-122"/>
                          <a:ea typeface="黑体" panose="02010609060101010101" charset="-122"/>
                          <a:cs typeface="黑体" panose="02010609060101010101" charset="-122"/>
                          <a:sym typeface="+mn-ea"/>
                        </a:rPr>
                        <a:t>  </a:t>
                      </a:r>
                      <a:r>
                        <a:rPr lang="zh-CN" altLang="en-US" sz="1600" dirty="0">
                          <a:solidFill>
                            <a:schemeClr val="tx1"/>
                          </a:solidFill>
                          <a:latin typeface="黑体" panose="02010609060101010101" charset="-122"/>
                          <a:ea typeface="黑体" panose="02010609060101010101" charset="-122"/>
                          <a:cs typeface="黑体" panose="02010609060101010101" charset="-122"/>
                          <a:sym typeface="+mn-ea"/>
                        </a:rPr>
                        <a:t>专业从事</a:t>
                      </a:r>
                      <a:r>
                        <a:rPr lang="zh-CN" altLang="en-US" sz="1600" dirty="0">
                          <a:solidFill>
                            <a:schemeClr val="tx1"/>
                          </a:solidFill>
                          <a:latin typeface="黑体" panose="02010609060101010101" charset="-122"/>
                          <a:ea typeface="黑体" panose="02010609060101010101" charset="-122"/>
                          <a:cs typeface="黑体" panose="02010609060101010101" charset="-122"/>
                          <a:sym typeface="+mn-ea"/>
                        </a:rPr>
                        <a:t>柴油发动机、柴油发电机组</a:t>
                      </a:r>
                      <a:r>
                        <a:rPr lang="zh-CN" altLang="en-US" sz="1600" b="0" dirty="0">
                          <a:solidFill>
                            <a:schemeClr val="tx1"/>
                          </a:solidFill>
                          <a:latin typeface="黑体" panose="02010609060101010101" charset="-122"/>
                          <a:ea typeface="黑体" panose="02010609060101010101" charset="-122"/>
                          <a:cs typeface="黑体" panose="02010609060101010101" charset="-122"/>
                        </a:rPr>
                        <a:t>研发生产与销售服务，</a:t>
                      </a:r>
                      <a:r>
                        <a:rPr lang="zh-CN" altLang="en-US" sz="1600" dirty="0">
                          <a:solidFill>
                            <a:schemeClr val="tx1"/>
                          </a:solidFill>
                          <a:latin typeface="黑体" panose="02010609060101010101" charset="-122"/>
                          <a:ea typeface="黑体" panose="02010609060101010101" charset="-122"/>
                          <a:cs typeface="黑体" panose="02010609060101010101" charset="-122"/>
                          <a:sym typeface="+mn-ea"/>
                        </a:rPr>
                        <a:t>主要研发方向包括新能源和清洁能源发电机组装备、双向储能发电装备以及传统发电机组与清洁能源结合技术等。</a:t>
                      </a:r>
                      <a:endParaRPr lang="zh-CN" altLang="en-US" sz="1600" b="0" dirty="0">
                        <a:solidFill>
                          <a:schemeClr val="tx1"/>
                        </a:solidFill>
                        <a:latin typeface="黑体" panose="02010609060101010101" charset="-122"/>
                        <a:ea typeface="黑体" panose="02010609060101010101" charset="-122"/>
                        <a:cs typeface="黑体" panose="02010609060101010101" charset="-122"/>
                      </a:endParaRPr>
                    </a:p>
                    <a:p>
                      <a:pPr algn="ctr">
                        <a:spcAft>
                          <a:spcPts val="300"/>
                        </a:spcAft>
                        <a:buNone/>
                      </a:pPr>
                      <a:r>
                        <a:rPr lang="zh-CN" altLang="en-US" sz="1600" b="0" dirty="0">
                          <a:solidFill>
                            <a:schemeClr val="tx1"/>
                          </a:solidFill>
                          <a:latin typeface="黑体" panose="02010609060101010101" charset="-122"/>
                          <a:ea typeface="黑体" panose="02010609060101010101" charset="-122"/>
                          <a:cs typeface="黑体" panose="02010609060101010101" charset="-122"/>
                        </a:rPr>
                        <a:t>国家专精特新</a:t>
                      </a:r>
                      <a:r>
                        <a:rPr lang="en-US" altLang="zh-CN" sz="1600" dirty="0">
                          <a:solidFill>
                            <a:schemeClr val="tx1"/>
                          </a:solidFill>
                          <a:latin typeface="黑体" panose="02010609060101010101" charset="-122"/>
                          <a:ea typeface="黑体" panose="02010609060101010101" charset="-122"/>
                          <a:cs typeface="黑体" panose="02010609060101010101" charset="-122"/>
                          <a:sym typeface="+mn-ea"/>
                        </a:rPr>
                        <a:t>“</a:t>
                      </a:r>
                      <a:r>
                        <a:rPr lang="zh-CN" altLang="en-US" sz="1600" b="0" dirty="0">
                          <a:solidFill>
                            <a:schemeClr val="tx1"/>
                          </a:solidFill>
                          <a:latin typeface="黑体" panose="02010609060101010101" charset="-122"/>
                          <a:ea typeface="黑体" panose="02010609060101010101" charset="-122"/>
                          <a:cs typeface="黑体" panose="02010609060101010101" charset="-122"/>
                        </a:rPr>
                        <a:t>小巨人</a:t>
                      </a:r>
                      <a:r>
                        <a:rPr lang="en-US" altLang="zh-CN" sz="1600" dirty="0">
                          <a:solidFill>
                            <a:schemeClr val="tx1"/>
                          </a:solidFill>
                          <a:latin typeface="黑体" panose="02010609060101010101" charset="-122"/>
                          <a:ea typeface="黑体" panose="02010609060101010101" charset="-122"/>
                          <a:cs typeface="黑体" panose="02010609060101010101" charset="-122"/>
                          <a:sym typeface="+mn-ea"/>
                        </a:rPr>
                        <a:t>”</a:t>
                      </a:r>
                      <a:r>
                        <a:rPr lang="zh-CN" altLang="en-US" sz="1600" b="0" dirty="0">
                          <a:solidFill>
                            <a:schemeClr val="tx1"/>
                          </a:solidFill>
                          <a:latin typeface="黑体" panose="02010609060101010101" charset="-122"/>
                          <a:ea typeface="黑体" panose="02010609060101010101" charset="-122"/>
                          <a:cs typeface="黑体" panose="02010609060101010101" charset="-122"/>
                        </a:rPr>
                        <a:t>企业</a:t>
                      </a:r>
                      <a:endParaRPr lang="zh-CN" altLang="en-US" sz="1600" b="0" dirty="0">
                        <a:solidFill>
                          <a:schemeClr val="tx1"/>
                        </a:solidFill>
                        <a:latin typeface="黑体" panose="02010609060101010101" charset="-122"/>
                        <a:ea typeface="黑体" panose="02010609060101010101" charset="-122"/>
                        <a:cs typeface="黑体" panose="02010609060101010101" charset="-122"/>
                      </a:endParaRPr>
                    </a:p>
                    <a:p>
                      <a:pPr algn="ctr">
                        <a:spcAft>
                          <a:spcPts val="300"/>
                        </a:spcAft>
                        <a:buNone/>
                      </a:pPr>
                      <a:r>
                        <a:rPr lang="zh-CN" altLang="en-US" sz="1600" b="0" dirty="0">
                          <a:solidFill>
                            <a:schemeClr val="tx1"/>
                          </a:solidFill>
                          <a:latin typeface="黑体" panose="02010609060101010101" charset="-122"/>
                          <a:ea typeface="黑体" panose="02010609060101010101" charset="-122"/>
                          <a:cs typeface="黑体" panose="02010609060101010101" charset="-122"/>
                        </a:rPr>
                        <a:t>国家高新技术企业</a:t>
                      </a:r>
                      <a:endParaRPr lang="zh-CN" altLang="en-US" sz="1600" b="0" dirty="0">
                        <a:solidFill>
                          <a:schemeClr val="tx1"/>
                        </a:solidFill>
                        <a:latin typeface="黑体" panose="02010609060101010101" charset="-122"/>
                        <a:ea typeface="黑体" panose="02010609060101010101" charset="-122"/>
                        <a:cs typeface="黑体" panose="02010609060101010101" charset="-122"/>
                      </a:endParaRPr>
                    </a:p>
                    <a:p>
                      <a:pPr algn="ctr">
                        <a:spcAft>
                          <a:spcPts val="300"/>
                        </a:spcAft>
                        <a:buNone/>
                      </a:pPr>
                      <a:r>
                        <a:rPr lang="zh-CN" altLang="en-US" sz="1600" b="0" dirty="0">
                          <a:solidFill>
                            <a:schemeClr val="tx1"/>
                          </a:solidFill>
                          <a:latin typeface="黑体" panose="02010609060101010101" charset="-122"/>
                          <a:ea typeface="黑体" panose="02010609060101010101" charset="-122"/>
                          <a:cs typeface="黑体" panose="02010609060101010101" charset="-122"/>
                        </a:rPr>
                        <a:t>山东省瞪羚企业</a:t>
                      </a:r>
                      <a:endParaRPr lang="zh-CN" altLang="en-US" sz="1600" b="0" dirty="0">
                        <a:solidFill>
                          <a:schemeClr val="tx1"/>
                        </a:solidFill>
                        <a:latin typeface="黑体" panose="02010609060101010101" charset="-122"/>
                        <a:ea typeface="黑体" panose="02010609060101010101" charset="-122"/>
                        <a:cs typeface="黑体" panose="02010609060101010101" charset="-122"/>
                      </a:endParaRPr>
                    </a:p>
                    <a:p>
                      <a:pPr algn="ctr">
                        <a:spcAft>
                          <a:spcPts val="300"/>
                        </a:spcAft>
                        <a:buNone/>
                      </a:pPr>
                      <a:r>
                        <a:rPr lang="zh-CN" altLang="en-US" sz="1600" b="0" dirty="0">
                          <a:solidFill>
                            <a:schemeClr val="tx1"/>
                          </a:solidFill>
                          <a:latin typeface="黑体" panose="02010609060101010101" charset="-122"/>
                          <a:ea typeface="黑体" panose="02010609060101010101" charset="-122"/>
                          <a:cs typeface="黑体" panose="02010609060101010101" charset="-122"/>
                        </a:rPr>
                        <a:t>山东省</a:t>
                      </a:r>
                      <a:r>
                        <a:rPr lang="en-US" altLang="zh-CN" sz="1600" b="0" dirty="0">
                          <a:solidFill>
                            <a:schemeClr val="tx1"/>
                          </a:solidFill>
                          <a:latin typeface="黑体" panose="02010609060101010101" charset="-122"/>
                          <a:ea typeface="黑体" panose="02010609060101010101" charset="-122"/>
                          <a:cs typeface="黑体" panose="02010609060101010101" charset="-122"/>
                        </a:rPr>
                        <a:t>“</a:t>
                      </a:r>
                      <a:r>
                        <a:rPr lang="zh-CN" altLang="en-US" sz="1600" b="0" dirty="0">
                          <a:solidFill>
                            <a:schemeClr val="tx1"/>
                          </a:solidFill>
                          <a:latin typeface="黑体" panose="02010609060101010101" charset="-122"/>
                          <a:ea typeface="黑体" panose="02010609060101010101" charset="-122"/>
                          <a:cs typeface="黑体" panose="02010609060101010101" charset="-122"/>
                        </a:rPr>
                        <a:t>专精特新</a:t>
                      </a:r>
                      <a:r>
                        <a:rPr lang="en-US" altLang="zh-CN" sz="1600" b="0" dirty="0">
                          <a:solidFill>
                            <a:schemeClr val="tx1"/>
                          </a:solidFill>
                          <a:latin typeface="黑体" panose="02010609060101010101" charset="-122"/>
                          <a:ea typeface="黑体" panose="02010609060101010101" charset="-122"/>
                          <a:cs typeface="黑体" panose="02010609060101010101" charset="-122"/>
                        </a:rPr>
                        <a:t>”</a:t>
                      </a:r>
                      <a:r>
                        <a:rPr lang="zh-CN" altLang="en-US" sz="1600" b="0" dirty="0">
                          <a:solidFill>
                            <a:schemeClr val="tx1"/>
                          </a:solidFill>
                          <a:latin typeface="黑体" panose="02010609060101010101" charset="-122"/>
                          <a:ea typeface="黑体" panose="02010609060101010101" charset="-122"/>
                          <a:cs typeface="黑体" panose="02010609060101010101" charset="-122"/>
                        </a:rPr>
                        <a:t>中小企业</a:t>
                      </a:r>
                      <a:endParaRPr lang="zh-CN" altLang="en-US" sz="1600" b="0" dirty="0">
                        <a:solidFill>
                          <a:schemeClr val="tx1"/>
                        </a:solidFill>
                        <a:latin typeface="黑体" panose="02010609060101010101" charset="-122"/>
                        <a:ea typeface="黑体" panose="02010609060101010101" charset="-122"/>
                        <a:cs typeface="黑体" panose="02010609060101010101" charset="-122"/>
                      </a:endParaRPr>
                    </a:p>
                    <a:p>
                      <a:pPr algn="ctr">
                        <a:spcAft>
                          <a:spcPts val="300"/>
                        </a:spcAft>
                        <a:buNone/>
                      </a:pPr>
                      <a:r>
                        <a:rPr lang="zh-CN" altLang="en-US" sz="1600" b="0" dirty="0">
                          <a:solidFill>
                            <a:schemeClr val="tx1"/>
                          </a:solidFill>
                          <a:latin typeface="黑体" panose="02010609060101010101" charset="-122"/>
                          <a:ea typeface="黑体" panose="02010609060101010101" charset="-122"/>
                          <a:cs typeface="黑体" panose="02010609060101010101" charset="-122"/>
                        </a:rPr>
                        <a:t>山东省企业技术中心</a:t>
                      </a:r>
                      <a:endParaRPr lang="zh-CN" altLang="en-US" sz="1600" b="0" dirty="0">
                        <a:solidFill>
                          <a:schemeClr val="tx1"/>
                        </a:solidFill>
                        <a:latin typeface="黑体" panose="02010609060101010101" charset="-122"/>
                        <a:ea typeface="黑体" panose="02010609060101010101" charset="-122"/>
                        <a:cs typeface="黑体" panose="02010609060101010101" charset="-122"/>
                      </a:endParaRPr>
                    </a:p>
                  </a:txBody>
                  <a:tcPr anchor="ctr">
                    <a:lnL>
                      <a:noFill/>
                    </a:lnL>
                    <a:lnR>
                      <a:noFill/>
                    </a:lnR>
                    <a:lnT w="12700">
                      <a:solidFill>
                        <a:schemeClr val="bg1"/>
                      </a:solidFill>
                      <a:prstDash val="solid"/>
                    </a:lnT>
                    <a:lnB w="12700">
                      <a:solidFill>
                        <a:schemeClr val="accent3">
                          <a:lumMod val="75000"/>
                        </a:schemeClr>
                      </a:solidFill>
                      <a:prstDash val="solid"/>
                    </a:lnB>
                    <a:lnTlToBr>
                      <a:noFill/>
                    </a:lnTlToBr>
                    <a:lnBlToTr>
                      <a:noFill/>
                    </a:lnBlToTr>
                    <a:noFill/>
                  </a:tcPr>
                </a:tc>
              </a:tr>
              <a:tr h="1071245">
                <a:tc>
                  <a:txBody>
                    <a:bodyPr/>
                    <a:lstStyle/>
                    <a:p>
                      <a:pPr algn="ctr">
                        <a:buNone/>
                      </a:pPr>
                      <a:r>
                        <a:rPr lang="zh-CN" altLang="en-US" sz="1600" b="1">
                          <a:solidFill>
                            <a:schemeClr val="bg1"/>
                          </a:solidFill>
                          <a:latin typeface="黑体" panose="02010609060101010101" charset="-122"/>
                          <a:ea typeface="黑体" panose="02010609060101010101" charset="-122"/>
                        </a:rPr>
                        <a:t>技术需求</a:t>
                      </a:r>
                      <a:endParaRPr lang="zh-CN" altLang="en-US" sz="1600" b="1">
                        <a:solidFill>
                          <a:schemeClr val="bg1"/>
                        </a:solidFill>
                        <a:latin typeface="黑体" panose="02010609060101010101" charset="-122"/>
                        <a:ea typeface="黑体" panose="02010609060101010101" charset="-122"/>
                      </a:endParaRPr>
                    </a:p>
                  </a:txBody>
                  <a:tcPr anchor="ctr">
                    <a:lnR>
                      <a:noFill/>
                    </a:lnR>
                    <a:solidFill>
                      <a:srgbClr val="00B0F0"/>
                    </a:solidFill>
                  </a:tcPr>
                </a:tc>
                <a:tc>
                  <a:txBody>
                    <a:bodyPr/>
                    <a:lstStyle/>
                    <a:p>
                      <a:pPr algn="l">
                        <a:buNone/>
                      </a:pPr>
                      <a:r>
                        <a:rPr lang="en-US" altLang="zh-CN" sz="1600" b="0" dirty="0">
                          <a:solidFill>
                            <a:schemeClr val="tx1"/>
                          </a:solidFill>
                          <a:latin typeface="黑体" panose="02010609060101010101" charset="-122"/>
                          <a:ea typeface="黑体" panose="02010609060101010101" charset="-122"/>
                          <a:cs typeface="仿宋_GB2312" panose="02010609030101010101" charset="-122"/>
                        </a:rPr>
                        <a:t>  </a:t>
                      </a:r>
                      <a:r>
                        <a:rPr lang="zh-CN" altLang="en-US" sz="1600" b="0" dirty="0">
                          <a:solidFill>
                            <a:schemeClr val="tx1"/>
                          </a:solidFill>
                          <a:latin typeface="黑体" panose="02010609060101010101" charset="-122"/>
                          <a:ea typeface="黑体" panose="02010609060101010101" charset="-122"/>
                          <a:cs typeface="仿宋_GB2312" panose="02010609030101010101" charset="-122"/>
                        </a:rPr>
                        <a:t>清洁能源发电用内燃机、发电机组，双向储能发电机组的技术研发。</a:t>
                      </a:r>
                      <a:endParaRPr lang="zh-CN" altLang="en-US" sz="1600" b="0" dirty="0">
                        <a:solidFill>
                          <a:schemeClr val="tx1"/>
                        </a:solidFill>
                        <a:latin typeface="黑体" panose="02010609060101010101" charset="-122"/>
                        <a:ea typeface="黑体" panose="02010609060101010101" charset="-122"/>
                        <a:cs typeface="仿宋_GB2312" panose="02010609030101010101" charset="-122"/>
                      </a:endParaRPr>
                    </a:p>
                  </a:txBody>
                  <a:tcPr anchor="ctr">
                    <a:lnL>
                      <a:noFill/>
                    </a:lnL>
                    <a:lnR>
                      <a:noFill/>
                    </a:lnR>
                    <a:lnT w="12700">
                      <a:solidFill>
                        <a:schemeClr val="accent3">
                          <a:lumMod val="75000"/>
                        </a:schemeClr>
                      </a:solidFill>
                      <a:prstDash val="solid"/>
                    </a:lnT>
                    <a:lnB w="12700">
                      <a:solidFill>
                        <a:schemeClr val="accent3">
                          <a:lumMod val="75000"/>
                        </a:schemeClr>
                      </a:solidFill>
                      <a:prstDash val="solid"/>
                    </a:lnB>
                    <a:lnTlToBr>
                      <a:noFill/>
                    </a:lnTlToBr>
                    <a:lnBlToTr>
                      <a:noFill/>
                    </a:lnBlToTr>
                    <a:noFill/>
                  </a:tcPr>
                </a:tc>
              </a:tr>
              <a:tr h="826135">
                <a:tc>
                  <a:txBody>
                    <a:bodyPr/>
                    <a:p>
                      <a:pPr algn="ctr">
                        <a:buNone/>
                      </a:pPr>
                      <a:r>
                        <a:rPr lang="zh-CN" altLang="en-US" sz="1600" b="1">
                          <a:solidFill>
                            <a:schemeClr val="bg1"/>
                          </a:solidFill>
                          <a:latin typeface="黑体" panose="02010609060101010101" charset="-122"/>
                          <a:ea typeface="黑体" panose="02010609060101010101" charset="-122"/>
                          <a:sym typeface="+mn-ea"/>
                        </a:rPr>
                        <a:t>联系人</a:t>
                      </a:r>
                      <a:endParaRPr lang="zh-CN" altLang="en-US" sz="1600" b="1">
                        <a:solidFill>
                          <a:schemeClr val="bg1"/>
                        </a:solidFill>
                        <a:latin typeface="黑体" panose="02010609060101010101" charset="-122"/>
                        <a:ea typeface="黑体" panose="02010609060101010101" charset="-122"/>
                        <a:sym typeface="+mn-ea"/>
                      </a:endParaRPr>
                    </a:p>
                  </a:txBody>
                  <a:tcPr anchor="ctr">
                    <a:lnR>
                      <a:noFill/>
                    </a:lnR>
                    <a:solidFill>
                      <a:srgbClr val="00B0F0"/>
                    </a:solidFill>
                  </a:tcPr>
                </a:tc>
                <a:tc>
                  <a:txBody>
                    <a:bodyPr/>
                    <a:p>
                      <a:pPr algn="ctr">
                        <a:buNone/>
                      </a:pPr>
                      <a:r>
                        <a:rPr lang="zh-CN" altLang="en-US" sz="1600" b="0" dirty="0">
                          <a:solidFill>
                            <a:schemeClr val="tx1"/>
                          </a:solidFill>
                          <a:latin typeface="黑体" panose="02010609060101010101" charset="-122"/>
                          <a:ea typeface="黑体" panose="02010609060101010101" charset="-122"/>
                          <a:cs typeface="仿宋_GB2312" panose="02010609030101010101" charset="-122"/>
                        </a:rPr>
                        <a:t>魏广庆</a:t>
                      </a:r>
                      <a:r>
                        <a:rPr lang="en-US" altLang="zh-CN" sz="1600" b="0" dirty="0">
                          <a:solidFill>
                            <a:schemeClr val="tx1"/>
                          </a:solidFill>
                          <a:latin typeface="黑体" panose="02010609060101010101" charset="-122"/>
                          <a:ea typeface="黑体" panose="02010609060101010101" charset="-122"/>
                          <a:cs typeface="仿宋_GB2312" panose="02010609030101010101" charset="-122"/>
                        </a:rPr>
                        <a:t> 15866571298</a:t>
                      </a:r>
                      <a:endParaRPr lang="en-US" altLang="zh-CN" sz="1600" b="0" dirty="0">
                        <a:solidFill>
                          <a:schemeClr val="tx1"/>
                        </a:solidFill>
                        <a:latin typeface="黑体" panose="02010609060101010101" charset="-122"/>
                        <a:ea typeface="黑体" panose="02010609060101010101" charset="-122"/>
                        <a:cs typeface="仿宋_GB2312" panose="02010609030101010101" charset="-122"/>
                      </a:endParaRPr>
                    </a:p>
                  </a:txBody>
                  <a:tcPr anchor="ctr" anchorCtr="0">
                    <a:lnL>
                      <a:noFill/>
                    </a:lnL>
                    <a:lnR>
                      <a:noFill/>
                    </a:lnR>
                    <a:lnT w="12700">
                      <a:solidFill>
                        <a:schemeClr val="accent3">
                          <a:lumMod val="75000"/>
                        </a:schemeClr>
                      </a:solidFill>
                      <a:prstDash val="solid"/>
                    </a:lnT>
                    <a:lnB w="12700">
                      <a:solidFill>
                        <a:schemeClr val="accent3">
                          <a:lumMod val="75000"/>
                        </a:schemeClr>
                      </a:solidFill>
                      <a:prstDash val="solid"/>
                    </a:lnB>
                    <a:lnTlToBr>
                      <a:noFill/>
                    </a:lnTlToBr>
                    <a:lnBlToTr>
                      <a:noFill/>
                    </a:lnBlToTr>
                    <a:noFill/>
                  </a:tcPr>
                </a:tc>
              </a:tr>
            </a:tbl>
          </a:graphicData>
        </a:graphic>
      </p:graphicFrame>
      <p:sp>
        <p:nvSpPr>
          <p:cNvPr id="2064" name="文本框 2"/>
          <p:cNvSpPr txBox="1"/>
          <p:nvPr/>
        </p:nvSpPr>
        <p:spPr>
          <a:xfrm>
            <a:off x="6680835" y="409575"/>
            <a:ext cx="1804670" cy="655320"/>
          </a:xfrm>
          <a:prstGeom prst="rect">
            <a:avLst/>
          </a:prstGeom>
          <a:noFill/>
          <a:ln w="9525">
            <a:noFill/>
          </a:ln>
        </p:spPr>
        <p:txBody>
          <a:bodyPr wrap="square" anchor="t" anchorCtr="0">
            <a:noAutofit/>
            <a:scene3d>
              <a:camera prst="orthographicFront"/>
              <a:lightRig rig="threePt" dir="t"/>
            </a:scene3d>
          </a:bodyPr>
          <a:lstStyle/>
          <a:p>
            <a:r>
              <a:rPr lang="zh-CN" altLang="en-US" sz="280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华文新魏" panose="02010800040101010101" charset="-122"/>
                <a:ea typeface="华文新魏" panose="02010800040101010101" charset="-122"/>
                <a:sym typeface="+mn-ea"/>
              </a:rPr>
              <a:t>装备制造</a:t>
            </a:r>
            <a:endParaRPr lang="zh-CN" altLang="en-US" sz="280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华文新魏" panose="02010800040101010101" charset="-122"/>
              <a:ea typeface="华文新魏" panose="02010800040101010101" charset="-122"/>
            </a:endParaRPr>
          </a:p>
        </p:txBody>
      </p:sp>
      <p:pic>
        <p:nvPicPr>
          <p:cNvPr id="6" name="图片 5" descr="建筑旁的房子&#10;&#10;描述已自动生成"/>
          <p:cNvPicPr>
            <a:picLocks noChangeAspect="1"/>
          </p:cNvPicPr>
          <p:nvPr/>
        </p:nvPicPr>
        <p:blipFill>
          <a:blip r:embed="rId2"/>
          <a:srcRect l="2557" t="4598" r="3552" b="15915"/>
          <a:stretch>
            <a:fillRect/>
          </a:stretch>
        </p:blipFill>
        <p:spPr>
          <a:xfrm>
            <a:off x="4572000" y="1340485"/>
            <a:ext cx="3888740" cy="2390775"/>
          </a:xfrm>
          <a:prstGeom prst="rect">
            <a:avLst/>
          </a:prstGeom>
        </p:spPr>
      </p:pic>
      <p:pic>
        <p:nvPicPr>
          <p:cNvPr id="3" name="图片 2" descr="雷腾动力 (2)"/>
          <p:cNvPicPr>
            <a:picLocks noChangeAspect="1"/>
          </p:cNvPicPr>
          <p:nvPr/>
        </p:nvPicPr>
        <p:blipFill>
          <a:blip r:embed="rId3"/>
          <a:srcRect t="49395"/>
          <a:stretch>
            <a:fillRect/>
          </a:stretch>
        </p:blipFill>
        <p:spPr>
          <a:xfrm>
            <a:off x="4572000" y="3789045"/>
            <a:ext cx="3887470" cy="2605405"/>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50000">
              <a:schemeClr val="accent3"/>
            </a:gs>
            <a:gs pos="0">
              <a:schemeClr val="accent3">
                <a:lumMod val="25000"/>
                <a:lumOff val="75000"/>
              </a:schemeClr>
            </a:gs>
            <a:gs pos="100000">
              <a:schemeClr val="accent3">
                <a:lumMod val="85000"/>
              </a:schemeClr>
            </a:gs>
          </a:gsLst>
          <a:lin ang="5400000" scaled="1"/>
        </a:gradFill>
        <a:effectLst/>
      </p:bgPr>
    </p:bg>
    <p:spTree>
      <p:nvGrpSpPr>
        <p:cNvPr id="1" name=""/>
        <p:cNvGrpSpPr/>
        <p:nvPr/>
      </p:nvGrpSpPr>
      <p:grpSpPr>
        <a:xfrm>
          <a:off x="0" y="0"/>
          <a:ext cx="0" cy="0"/>
          <a:chOff x="0" y="0"/>
          <a:chExt cx="0" cy="0"/>
        </a:xfrm>
      </p:grpSpPr>
      <p:graphicFrame>
        <p:nvGraphicFramePr>
          <p:cNvPr id="2" name="表格 1"/>
          <p:cNvGraphicFramePr/>
          <p:nvPr>
            <p:custDataLst>
              <p:tags r:id="rId1"/>
            </p:custDataLst>
          </p:nvPr>
        </p:nvGraphicFramePr>
        <p:xfrm>
          <a:off x="396240" y="1052830"/>
          <a:ext cx="4051300" cy="5120005"/>
        </p:xfrm>
        <a:graphic>
          <a:graphicData uri="http://schemas.openxmlformats.org/drawingml/2006/table">
            <a:tbl>
              <a:tblPr firstRow="1" bandRow="1">
                <a:tableStyleId>{5C22544A-7EE6-4342-B048-85BDC9FD1C3A}</a:tableStyleId>
              </a:tblPr>
              <a:tblGrid>
                <a:gridCol w="286385"/>
                <a:gridCol w="3764915"/>
              </a:tblGrid>
              <a:tr h="396240">
                <a:tc gridSpan="2">
                  <a:txBody>
                    <a:bodyPr/>
                    <a:lstStyle/>
                    <a:p>
                      <a:pPr algn="ctr">
                        <a:buNone/>
                      </a:pPr>
                      <a:r>
                        <a:rPr lang="zh-CN" altLang="en-US" sz="2000" b="1" dirty="0">
                          <a:solidFill>
                            <a:schemeClr val="bg1"/>
                          </a:solidFill>
                          <a:latin typeface="黑体" panose="02010609060101010101" charset="-122"/>
                          <a:ea typeface="黑体" panose="02010609060101010101" charset="-122"/>
                        </a:rPr>
                        <a:t>青州市铸威新材料科技有限公司</a:t>
                      </a:r>
                      <a:endParaRPr lang="zh-CN" altLang="en-US" sz="2000" b="1" dirty="0">
                        <a:solidFill>
                          <a:schemeClr val="bg1"/>
                        </a:solidFill>
                        <a:latin typeface="黑体" panose="02010609060101010101" charset="-122"/>
                        <a:ea typeface="黑体" panose="02010609060101010101" charset="-122"/>
                      </a:endParaRPr>
                    </a:p>
                  </a:txBody>
                  <a:tcPr anchor="ctr">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rgbClr val="00B0F0"/>
                    </a:solidFill>
                  </a:tcPr>
                </a:tc>
                <a:tc hMerge="1">
                  <a:tcPr>
                    <a:lnR w="12700">
                      <a:solidFill>
                        <a:schemeClr val="bg1"/>
                      </a:solidFill>
                      <a:prstDash val="solid"/>
                    </a:lnR>
                    <a:lnT w="12700">
                      <a:solidFill>
                        <a:schemeClr val="bg1"/>
                      </a:solidFill>
                      <a:prstDash val="solid"/>
                    </a:lnT>
                    <a:lnB w="12700">
                      <a:solidFill>
                        <a:schemeClr val="bg1"/>
                      </a:solidFill>
                      <a:prstDash val="solid"/>
                    </a:lnB>
                  </a:tcPr>
                </a:tc>
              </a:tr>
              <a:tr h="2834005">
                <a:tc>
                  <a:txBody>
                    <a:bodyPr/>
                    <a:lstStyle/>
                    <a:p>
                      <a:pPr algn="ctr">
                        <a:buNone/>
                      </a:pPr>
                      <a:r>
                        <a:rPr lang="zh-CN" altLang="zh-CN" sz="1600" b="1">
                          <a:solidFill>
                            <a:schemeClr val="bg1"/>
                          </a:solidFill>
                          <a:latin typeface="黑体" panose="02010609060101010101" charset="-122"/>
                          <a:ea typeface="黑体" panose="02010609060101010101" charset="-122"/>
                        </a:rPr>
                        <a:t>企业简介</a:t>
                      </a:r>
                      <a:endParaRPr lang="zh-CN" altLang="zh-CN" sz="1600" b="1">
                        <a:solidFill>
                          <a:schemeClr val="bg1"/>
                        </a:solidFill>
                        <a:latin typeface="黑体" panose="02010609060101010101" charset="-122"/>
                        <a:ea typeface="黑体" panose="02010609060101010101" charset="-122"/>
                      </a:endParaRPr>
                    </a:p>
                  </a:txBody>
                  <a:tcPr anchor="ctr">
                    <a:lnR>
                      <a:noFill/>
                    </a:lnR>
                    <a:lnT w="12700">
                      <a:solidFill>
                        <a:schemeClr val="bg1"/>
                      </a:solidFill>
                      <a:prstDash val="solid"/>
                    </a:lnT>
                    <a:solidFill>
                      <a:srgbClr val="00B0F0"/>
                    </a:solidFill>
                  </a:tcPr>
                </a:tc>
                <a:tc>
                  <a:txBody>
                    <a:bodyPr/>
                    <a:lstStyle/>
                    <a:p>
                      <a:pPr algn="l" latinLnBrk="1">
                        <a:spcAft>
                          <a:spcPts val="300"/>
                        </a:spcAft>
                        <a:buNone/>
                      </a:pPr>
                      <a:r>
                        <a:rPr lang="en-US" altLang="zh-CN" sz="1600" b="0" dirty="0">
                          <a:solidFill>
                            <a:schemeClr val="tx1"/>
                          </a:solidFill>
                          <a:latin typeface="黑体" panose="02010609060101010101" charset="-122"/>
                          <a:ea typeface="黑体" panose="02010609060101010101" charset="-122"/>
                          <a:cs typeface="黑体" panose="02010609060101010101" charset="-122"/>
                        </a:rPr>
                        <a:t>  </a:t>
                      </a:r>
                      <a:r>
                        <a:rPr lang="zh-CN" altLang="en-US" sz="1600" b="0" dirty="0">
                          <a:solidFill>
                            <a:schemeClr val="tx1"/>
                          </a:solidFill>
                          <a:latin typeface="黑体" panose="02010609060101010101" charset="-122"/>
                          <a:ea typeface="黑体" panose="02010609060101010101" charset="-122"/>
                          <a:cs typeface="黑体" panose="02010609060101010101" charset="-122"/>
                        </a:rPr>
                        <a:t>专业从事</a:t>
                      </a:r>
                      <a:r>
                        <a:rPr lang="zh-CN" altLang="en-US" sz="1600" b="0" dirty="0">
                          <a:solidFill>
                            <a:schemeClr val="tx1"/>
                          </a:solidFill>
                          <a:latin typeface="黑体" panose="02010609060101010101" charset="-122"/>
                          <a:ea typeface="黑体" panose="02010609060101010101" charset="-122"/>
                          <a:cs typeface="黑体" panose="02010609060101010101" charset="-122"/>
                        </a:rPr>
                        <a:t>机械配件、铸件研发与生产加工的企业。现有消失模铸造生产线、壳模生产线、树脂砂生产线等，主要为卡特彼勒（青州）有限公司、中国重汽（香港）集团有限公司、潍柴福田雷沃重工、中国中车、法士特等企业配套各种球墨铸件、铸铁件、铸钢件。</a:t>
                      </a:r>
                      <a:endParaRPr lang="zh-CN" altLang="en-US" sz="1600" b="0" dirty="0">
                        <a:solidFill>
                          <a:schemeClr val="tx1"/>
                        </a:solidFill>
                        <a:latin typeface="黑体" panose="02010609060101010101" charset="-122"/>
                        <a:ea typeface="黑体" panose="02010609060101010101" charset="-122"/>
                        <a:cs typeface="黑体" panose="02010609060101010101" charset="-122"/>
                      </a:endParaRPr>
                    </a:p>
                    <a:p>
                      <a:pPr algn="ctr" latinLnBrk="1">
                        <a:spcAft>
                          <a:spcPts val="300"/>
                        </a:spcAft>
                        <a:buNone/>
                      </a:pPr>
                      <a:r>
                        <a:rPr lang="zh-CN" altLang="en-US" sz="1600" b="0" dirty="0">
                          <a:solidFill>
                            <a:schemeClr val="tx1"/>
                          </a:solidFill>
                          <a:latin typeface="黑体" panose="02010609060101010101" charset="-122"/>
                          <a:ea typeface="黑体" panose="02010609060101010101" charset="-122"/>
                          <a:cs typeface="黑体" panose="02010609060101010101" charset="-122"/>
                        </a:rPr>
                        <a:t>国家高新技术企业</a:t>
                      </a:r>
                      <a:endParaRPr lang="zh-CN" altLang="en-US" sz="1600" b="0" dirty="0">
                        <a:solidFill>
                          <a:schemeClr val="tx1"/>
                        </a:solidFill>
                        <a:latin typeface="黑体" panose="02010609060101010101" charset="-122"/>
                        <a:ea typeface="黑体" panose="02010609060101010101" charset="-122"/>
                        <a:cs typeface="黑体" panose="02010609060101010101" charset="-122"/>
                      </a:endParaRPr>
                    </a:p>
                    <a:p>
                      <a:pPr algn="ctr" latinLnBrk="1">
                        <a:spcAft>
                          <a:spcPts val="300"/>
                        </a:spcAft>
                        <a:buNone/>
                      </a:pPr>
                      <a:r>
                        <a:rPr lang="zh-CN" altLang="en-US" sz="1600" b="0" dirty="0">
                          <a:solidFill>
                            <a:schemeClr val="tx1"/>
                          </a:solidFill>
                          <a:latin typeface="黑体" panose="02010609060101010101" charset="-122"/>
                          <a:ea typeface="黑体" panose="02010609060101010101" charset="-122"/>
                          <a:cs typeface="黑体" panose="02010609060101010101" charset="-122"/>
                        </a:rPr>
                        <a:t>中国绿色铸造企业</a:t>
                      </a:r>
                      <a:endParaRPr lang="zh-CN" altLang="en-US" sz="1600" b="0" dirty="0">
                        <a:solidFill>
                          <a:schemeClr val="tx1"/>
                        </a:solidFill>
                        <a:latin typeface="黑体" panose="02010609060101010101" charset="-122"/>
                        <a:ea typeface="黑体" panose="02010609060101010101" charset="-122"/>
                        <a:cs typeface="黑体" panose="02010609060101010101" charset="-122"/>
                      </a:endParaRPr>
                    </a:p>
                    <a:p>
                      <a:pPr algn="ctr" latinLnBrk="1">
                        <a:spcAft>
                          <a:spcPts val="300"/>
                        </a:spcAft>
                        <a:buNone/>
                      </a:pPr>
                      <a:r>
                        <a:rPr lang="zh-CN" altLang="en-US" sz="1600" b="0" dirty="0">
                          <a:solidFill>
                            <a:schemeClr val="tx1"/>
                          </a:solidFill>
                          <a:latin typeface="黑体" panose="02010609060101010101" charset="-122"/>
                          <a:ea typeface="黑体" panose="02010609060101010101" charset="-122"/>
                          <a:cs typeface="黑体" panose="02010609060101010101" charset="-122"/>
                        </a:rPr>
                        <a:t>山东省</a:t>
                      </a:r>
                      <a:r>
                        <a:rPr lang="en-US" altLang="zh-CN" sz="1600" b="0" dirty="0">
                          <a:solidFill>
                            <a:schemeClr val="tx1"/>
                          </a:solidFill>
                          <a:latin typeface="黑体" panose="02010609060101010101" charset="-122"/>
                          <a:ea typeface="黑体" panose="02010609060101010101" charset="-122"/>
                          <a:cs typeface="黑体" panose="02010609060101010101" charset="-122"/>
                        </a:rPr>
                        <a:t>“</a:t>
                      </a:r>
                      <a:r>
                        <a:rPr lang="zh-CN" altLang="en-US" sz="1600" b="0" dirty="0">
                          <a:solidFill>
                            <a:schemeClr val="tx1"/>
                          </a:solidFill>
                          <a:latin typeface="黑体" panose="02010609060101010101" charset="-122"/>
                          <a:ea typeface="黑体" panose="02010609060101010101" charset="-122"/>
                          <a:cs typeface="黑体" panose="02010609060101010101" charset="-122"/>
                        </a:rPr>
                        <a:t>专精特新</a:t>
                      </a:r>
                      <a:r>
                        <a:rPr lang="en-US" altLang="zh-CN" sz="1600" b="0" dirty="0">
                          <a:solidFill>
                            <a:schemeClr val="tx1"/>
                          </a:solidFill>
                          <a:latin typeface="黑体" panose="02010609060101010101" charset="-122"/>
                          <a:ea typeface="黑体" panose="02010609060101010101" charset="-122"/>
                          <a:cs typeface="黑体" panose="02010609060101010101" charset="-122"/>
                        </a:rPr>
                        <a:t>”</a:t>
                      </a:r>
                      <a:r>
                        <a:rPr lang="zh-CN" altLang="en-US" sz="1600" b="0" dirty="0">
                          <a:solidFill>
                            <a:schemeClr val="tx1"/>
                          </a:solidFill>
                          <a:latin typeface="黑体" panose="02010609060101010101" charset="-122"/>
                          <a:ea typeface="黑体" panose="02010609060101010101" charset="-122"/>
                          <a:cs typeface="黑体" panose="02010609060101010101" charset="-122"/>
                        </a:rPr>
                        <a:t>中小企业</a:t>
                      </a:r>
                      <a:endParaRPr lang="zh-CN" altLang="en-US" sz="1600" b="0" dirty="0">
                        <a:solidFill>
                          <a:schemeClr val="tx1"/>
                        </a:solidFill>
                        <a:latin typeface="黑体" panose="02010609060101010101" charset="-122"/>
                        <a:ea typeface="黑体" panose="02010609060101010101" charset="-122"/>
                        <a:cs typeface="黑体" panose="02010609060101010101" charset="-122"/>
                      </a:endParaRPr>
                    </a:p>
                    <a:p>
                      <a:pPr algn="ctr" latinLnBrk="1">
                        <a:spcAft>
                          <a:spcPts val="300"/>
                        </a:spcAft>
                        <a:buNone/>
                      </a:pPr>
                      <a:r>
                        <a:rPr lang="zh-CN" altLang="en-US" sz="1600" b="0" dirty="0">
                          <a:solidFill>
                            <a:schemeClr val="tx1"/>
                          </a:solidFill>
                          <a:latin typeface="黑体" panose="02010609060101010101" charset="-122"/>
                          <a:ea typeface="黑体" panose="02010609060101010101" charset="-122"/>
                          <a:cs typeface="黑体" panose="02010609060101010101" charset="-122"/>
                        </a:rPr>
                        <a:t>山东省创新型中小企业</a:t>
                      </a:r>
                      <a:endParaRPr lang="zh-CN" altLang="en-US" sz="1600" b="0" dirty="0">
                        <a:solidFill>
                          <a:schemeClr val="tx1"/>
                        </a:solidFill>
                        <a:latin typeface="黑体" panose="02010609060101010101" charset="-122"/>
                        <a:ea typeface="黑体" panose="02010609060101010101" charset="-122"/>
                        <a:cs typeface="黑体" panose="02010609060101010101" charset="-122"/>
                      </a:endParaRPr>
                    </a:p>
                  </a:txBody>
                  <a:tcPr anchor="ctr">
                    <a:lnL>
                      <a:noFill/>
                    </a:lnL>
                    <a:lnR>
                      <a:noFill/>
                    </a:lnR>
                    <a:lnT w="12700">
                      <a:solidFill>
                        <a:schemeClr val="bg1"/>
                      </a:solidFill>
                      <a:prstDash val="solid"/>
                    </a:lnT>
                    <a:lnB w="12700">
                      <a:solidFill>
                        <a:schemeClr val="accent3">
                          <a:lumMod val="75000"/>
                        </a:schemeClr>
                      </a:solidFill>
                      <a:prstDash val="solid"/>
                    </a:lnB>
                    <a:lnTlToBr>
                      <a:noFill/>
                    </a:lnTlToBr>
                    <a:lnBlToTr>
                      <a:noFill/>
                    </a:lnBlToTr>
                    <a:noFill/>
                  </a:tcPr>
                </a:tc>
              </a:tr>
              <a:tr h="1066800">
                <a:tc>
                  <a:txBody>
                    <a:bodyPr/>
                    <a:lstStyle/>
                    <a:p>
                      <a:pPr algn="ctr">
                        <a:buNone/>
                      </a:pPr>
                      <a:r>
                        <a:rPr lang="zh-CN" altLang="en-US" sz="1600" b="1">
                          <a:solidFill>
                            <a:schemeClr val="bg1"/>
                          </a:solidFill>
                          <a:latin typeface="黑体" panose="02010609060101010101" charset="-122"/>
                          <a:ea typeface="黑体" panose="02010609060101010101" charset="-122"/>
                        </a:rPr>
                        <a:t>技术需求</a:t>
                      </a:r>
                      <a:endParaRPr lang="zh-CN" altLang="en-US" sz="1600" b="1">
                        <a:solidFill>
                          <a:schemeClr val="bg1"/>
                        </a:solidFill>
                        <a:latin typeface="黑体" panose="02010609060101010101" charset="-122"/>
                        <a:ea typeface="黑体" panose="02010609060101010101" charset="-122"/>
                      </a:endParaRPr>
                    </a:p>
                  </a:txBody>
                  <a:tcPr anchor="ctr">
                    <a:lnR>
                      <a:noFill/>
                    </a:lnR>
                    <a:solidFill>
                      <a:srgbClr val="00B0F0"/>
                    </a:solidFill>
                  </a:tcPr>
                </a:tc>
                <a:tc>
                  <a:txBody>
                    <a:bodyPr/>
                    <a:lstStyle/>
                    <a:p>
                      <a:pPr algn="l">
                        <a:buNone/>
                      </a:pPr>
                      <a:r>
                        <a:rPr lang="en-US" altLang="zh-CN" sz="1600" b="0" dirty="0">
                          <a:solidFill>
                            <a:schemeClr val="tx1"/>
                          </a:solidFill>
                          <a:latin typeface="黑体" panose="02010609060101010101" charset="-122"/>
                          <a:ea typeface="黑体" panose="02010609060101010101" charset="-122"/>
                          <a:cs typeface="仿宋_GB2312" panose="02010609030101010101" charset="-122"/>
                        </a:rPr>
                        <a:t>  </a:t>
                      </a:r>
                      <a:r>
                        <a:rPr lang="zh-CN" altLang="en-US" sz="1600" b="0" dirty="0">
                          <a:solidFill>
                            <a:schemeClr val="tx1"/>
                          </a:solidFill>
                          <a:latin typeface="黑体" panose="02010609060101010101" charset="-122"/>
                          <a:ea typeface="黑体" panose="02010609060101010101" charset="-122"/>
                          <a:cs typeface="仿宋_GB2312" panose="02010609030101010101" charset="-122"/>
                        </a:rPr>
                        <a:t>铸造及加工过程中出现缩孔现象等问题的研究。</a:t>
                      </a:r>
                      <a:endParaRPr lang="zh-CN" altLang="en-US" sz="1600" b="0" dirty="0">
                        <a:solidFill>
                          <a:schemeClr val="tx1"/>
                        </a:solidFill>
                        <a:latin typeface="黑体" panose="02010609060101010101" charset="-122"/>
                        <a:ea typeface="黑体" panose="02010609060101010101" charset="-122"/>
                        <a:cs typeface="仿宋_GB2312" panose="02010609030101010101" charset="-122"/>
                      </a:endParaRPr>
                    </a:p>
                  </a:txBody>
                  <a:tcPr anchor="ctr">
                    <a:lnL>
                      <a:noFill/>
                    </a:lnL>
                    <a:lnR>
                      <a:noFill/>
                    </a:lnR>
                    <a:lnT w="12700">
                      <a:solidFill>
                        <a:schemeClr val="accent3">
                          <a:lumMod val="75000"/>
                        </a:schemeClr>
                      </a:solidFill>
                      <a:prstDash val="solid"/>
                    </a:lnT>
                    <a:lnB w="12700">
                      <a:solidFill>
                        <a:schemeClr val="accent3">
                          <a:lumMod val="75000"/>
                        </a:schemeClr>
                      </a:solidFill>
                      <a:prstDash val="solid"/>
                    </a:lnB>
                    <a:lnTlToBr>
                      <a:noFill/>
                    </a:lnTlToBr>
                    <a:lnBlToTr>
                      <a:noFill/>
                    </a:lnBlToTr>
                    <a:noFill/>
                  </a:tcPr>
                </a:tc>
              </a:tr>
              <a:tr h="822960">
                <a:tc>
                  <a:txBody>
                    <a:bodyPr/>
                    <a:p>
                      <a:pPr algn="ctr">
                        <a:buNone/>
                      </a:pPr>
                      <a:r>
                        <a:rPr lang="zh-CN" altLang="en-US" sz="1600" b="1">
                          <a:solidFill>
                            <a:schemeClr val="bg1"/>
                          </a:solidFill>
                          <a:latin typeface="黑体" panose="02010609060101010101" charset="-122"/>
                          <a:ea typeface="黑体" panose="02010609060101010101" charset="-122"/>
                        </a:rPr>
                        <a:t>联系人</a:t>
                      </a:r>
                      <a:endParaRPr lang="zh-CN" altLang="en-US" sz="1600" b="1">
                        <a:solidFill>
                          <a:schemeClr val="bg1"/>
                        </a:solidFill>
                        <a:latin typeface="黑体" panose="02010609060101010101" charset="-122"/>
                        <a:ea typeface="黑体" panose="02010609060101010101" charset="-122"/>
                      </a:endParaRPr>
                    </a:p>
                  </a:txBody>
                  <a:tcPr anchor="ctr">
                    <a:lnR>
                      <a:noFill/>
                    </a:lnR>
                    <a:solidFill>
                      <a:srgbClr val="00B0F0"/>
                    </a:solidFill>
                  </a:tcPr>
                </a:tc>
                <a:tc>
                  <a:txBody>
                    <a:bodyPr/>
                    <a:p>
                      <a:pPr algn="ctr">
                        <a:buNone/>
                      </a:pPr>
                      <a:r>
                        <a:rPr lang="zh-CN" altLang="en-US" sz="1600" b="0" dirty="0">
                          <a:solidFill>
                            <a:schemeClr val="tx1"/>
                          </a:solidFill>
                          <a:latin typeface="黑体" panose="02010609060101010101" charset="-122"/>
                          <a:ea typeface="黑体" panose="02010609060101010101" charset="-122"/>
                          <a:cs typeface="仿宋_GB2312" panose="02010609030101010101" charset="-122"/>
                        </a:rPr>
                        <a:t>杨丽娜</a:t>
                      </a:r>
                      <a:r>
                        <a:rPr lang="en-US" altLang="zh-CN" sz="1600" b="0" dirty="0">
                          <a:solidFill>
                            <a:schemeClr val="tx1"/>
                          </a:solidFill>
                          <a:latin typeface="黑体" panose="02010609060101010101" charset="-122"/>
                          <a:ea typeface="黑体" panose="02010609060101010101" charset="-122"/>
                          <a:cs typeface="仿宋_GB2312" panose="02010609030101010101" charset="-122"/>
                        </a:rPr>
                        <a:t> 15963433996</a:t>
                      </a:r>
                      <a:endParaRPr lang="en-US" altLang="zh-CN" sz="1600" b="0" dirty="0">
                        <a:solidFill>
                          <a:schemeClr val="tx1"/>
                        </a:solidFill>
                        <a:latin typeface="黑体" panose="02010609060101010101" charset="-122"/>
                        <a:ea typeface="黑体" panose="02010609060101010101" charset="-122"/>
                        <a:cs typeface="仿宋_GB2312" panose="02010609030101010101" charset="-122"/>
                      </a:endParaRPr>
                    </a:p>
                  </a:txBody>
                  <a:tcPr anchor="ctr">
                    <a:lnL>
                      <a:noFill/>
                    </a:lnL>
                    <a:lnR>
                      <a:noFill/>
                    </a:lnR>
                    <a:lnT w="12700">
                      <a:solidFill>
                        <a:schemeClr val="accent3">
                          <a:lumMod val="75000"/>
                        </a:schemeClr>
                      </a:solidFill>
                      <a:prstDash val="solid"/>
                    </a:lnT>
                    <a:lnB w="12700">
                      <a:solidFill>
                        <a:schemeClr val="accent3">
                          <a:lumMod val="75000"/>
                        </a:schemeClr>
                      </a:solidFill>
                      <a:prstDash val="solid"/>
                    </a:lnB>
                    <a:lnTlToBr>
                      <a:noFill/>
                    </a:lnTlToBr>
                    <a:lnBlToTr>
                      <a:noFill/>
                    </a:lnBlToTr>
                    <a:noFill/>
                  </a:tcPr>
                </a:tc>
              </a:tr>
            </a:tbl>
          </a:graphicData>
        </a:graphic>
      </p:graphicFrame>
      <p:sp>
        <p:nvSpPr>
          <p:cNvPr id="2064" name="文本框 2"/>
          <p:cNvSpPr txBox="1"/>
          <p:nvPr/>
        </p:nvSpPr>
        <p:spPr>
          <a:xfrm>
            <a:off x="6680835" y="409575"/>
            <a:ext cx="1804670" cy="655320"/>
          </a:xfrm>
          <a:prstGeom prst="rect">
            <a:avLst/>
          </a:prstGeom>
          <a:noFill/>
          <a:ln w="9525">
            <a:noFill/>
          </a:ln>
        </p:spPr>
        <p:txBody>
          <a:bodyPr wrap="square" anchor="t" anchorCtr="0">
            <a:noAutofit/>
            <a:scene3d>
              <a:camera prst="orthographicFront"/>
              <a:lightRig rig="threePt" dir="t"/>
            </a:scene3d>
          </a:bodyPr>
          <a:lstStyle/>
          <a:p>
            <a:r>
              <a:rPr lang="zh-CN" altLang="en-US" sz="280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华文新魏" panose="02010800040101010101" charset="-122"/>
                <a:ea typeface="华文新魏" panose="02010800040101010101" charset="-122"/>
                <a:sym typeface="+mn-ea"/>
              </a:rPr>
              <a:t>装备制造</a:t>
            </a:r>
            <a:endParaRPr lang="zh-CN" altLang="en-US" sz="280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华文新魏" panose="02010800040101010101" charset="-122"/>
              <a:ea typeface="华文新魏" panose="02010800040101010101" charset="-122"/>
            </a:endParaRPr>
          </a:p>
        </p:txBody>
      </p:sp>
      <p:pic>
        <p:nvPicPr>
          <p:cNvPr id="5" name="图片 4"/>
          <p:cNvPicPr>
            <a:picLocks noChangeAspect="1"/>
          </p:cNvPicPr>
          <p:nvPr>
            <p:custDataLst>
              <p:tags r:id="rId2"/>
            </p:custDataLst>
          </p:nvPr>
        </p:nvPicPr>
        <p:blipFill>
          <a:blip r:embed="rId3"/>
          <a:srcRect l="15949" r="7547"/>
          <a:stretch>
            <a:fillRect/>
          </a:stretch>
        </p:blipFill>
        <p:spPr>
          <a:xfrm>
            <a:off x="4775835" y="1269365"/>
            <a:ext cx="3836035" cy="2027555"/>
          </a:xfrm>
          <a:prstGeom prst="rect">
            <a:avLst/>
          </a:prstGeom>
        </p:spPr>
      </p:pic>
      <p:pic>
        <p:nvPicPr>
          <p:cNvPr id="6" name="图片 5"/>
          <p:cNvPicPr>
            <a:picLocks noChangeAspect="1"/>
          </p:cNvPicPr>
          <p:nvPr/>
        </p:nvPicPr>
        <p:blipFill>
          <a:blip r:embed="rId4"/>
          <a:stretch>
            <a:fillRect/>
          </a:stretch>
        </p:blipFill>
        <p:spPr>
          <a:xfrm>
            <a:off x="4763770" y="3350895"/>
            <a:ext cx="1903095" cy="1552575"/>
          </a:xfrm>
          <a:prstGeom prst="rect">
            <a:avLst/>
          </a:prstGeom>
        </p:spPr>
      </p:pic>
      <p:pic>
        <p:nvPicPr>
          <p:cNvPr id="84998" name="图片 5" descr="铸威内先进设备1"/>
          <p:cNvPicPr>
            <a:picLocks noChangeAspect="1"/>
          </p:cNvPicPr>
          <p:nvPr/>
        </p:nvPicPr>
        <p:blipFill>
          <a:blip r:embed="rId5"/>
          <a:stretch>
            <a:fillRect/>
          </a:stretch>
        </p:blipFill>
        <p:spPr>
          <a:xfrm>
            <a:off x="6720840" y="3350260"/>
            <a:ext cx="1891030" cy="1553210"/>
          </a:xfrm>
          <a:prstGeom prst="rect">
            <a:avLst/>
          </a:prstGeom>
          <a:noFill/>
          <a:ln w="9525">
            <a:noFill/>
          </a:ln>
        </p:spPr>
      </p:pic>
      <p:pic>
        <p:nvPicPr>
          <p:cNvPr id="8" name="图片 7"/>
          <p:cNvPicPr>
            <a:picLocks noChangeAspect="1"/>
          </p:cNvPicPr>
          <p:nvPr/>
        </p:nvPicPr>
        <p:blipFill>
          <a:blip r:embed="rId6"/>
          <a:stretch>
            <a:fillRect/>
          </a:stretch>
        </p:blipFill>
        <p:spPr>
          <a:xfrm>
            <a:off x="4763770" y="4957445"/>
            <a:ext cx="1903095" cy="1335405"/>
          </a:xfrm>
          <a:prstGeom prst="rect">
            <a:avLst/>
          </a:prstGeom>
        </p:spPr>
      </p:pic>
      <p:pic>
        <p:nvPicPr>
          <p:cNvPr id="82951" name="图片 46091"/>
          <p:cNvPicPr>
            <a:picLocks noChangeAspect="1"/>
          </p:cNvPicPr>
          <p:nvPr/>
        </p:nvPicPr>
        <p:blipFill>
          <a:blip r:embed="rId7"/>
          <a:stretch>
            <a:fillRect/>
          </a:stretch>
        </p:blipFill>
        <p:spPr>
          <a:xfrm>
            <a:off x="6720840" y="4958080"/>
            <a:ext cx="1857375" cy="1327785"/>
          </a:xfrm>
          <a:prstGeom prst="rect">
            <a:avLst/>
          </a:prstGeom>
          <a:noFill/>
          <a:ln w="9525">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50000">
              <a:schemeClr val="accent3"/>
            </a:gs>
            <a:gs pos="0">
              <a:schemeClr val="accent3">
                <a:lumMod val="25000"/>
                <a:lumOff val="75000"/>
              </a:schemeClr>
            </a:gs>
            <a:gs pos="100000">
              <a:schemeClr val="accent3">
                <a:lumMod val="85000"/>
              </a:schemeClr>
            </a:gs>
          </a:gsLst>
          <a:lin ang="5400000" scaled="1"/>
        </a:gradFill>
        <a:effectLst/>
      </p:bgPr>
    </p:bg>
    <p:spTree>
      <p:nvGrpSpPr>
        <p:cNvPr id="1" name=""/>
        <p:cNvGrpSpPr/>
        <p:nvPr/>
      </p:nvGrpSpPr>
      <p:grpSpPr>
        <a:xfrm>
          <a:off x="0" y="0"/>
          <a:ext cx="0" cy="0"/>
          <a:chOff x="0" y="0"/>
          <a:chExt cx="0" cy="0"/>
        </a:xfrm>
      </p:grpSpPr>
      <p:graphicFrame>
        <p:nvGraphicFramePr>
          <p:cNvPr id="2" name="表格 1"/>
          <p:cNvGraphicFramePr/>
          <p:nvPr>
            <p:custDataLst>
              <p:tags r:id="rId1"/>
            </p:custDataLst>
          </p:nvPr>
        </p:nvGraphicFramePr>
        <p:xfrm>
          <a:off x="395605" y="1064895"/>
          <a:ext cx="4118610" cy="5088255"/>
        </p:xfrm>
        <a:graphic>
          <a:graphicData uri="http://schemas.openxmlformats.org/drawingml/2006/table">
            <a:tbl>
              <a:tblPr firstRow="1" bandRow="1">
                <a:tableStyleId>{5C22544A-7EE6-4342-B048-85BDC9FD1C3A}</a:tableStyleId>
              </a:tblPr>
              <a:tblGrid>
                <a:gridCol w="286385"/>
                <a:gridCol w="3832225"/>
              </a:tblGrid>
              <a:tr h="396240">
                <a:tc gridSpan="2">
                  <a:txBody>
                    <a:bodyPr/>
                    <a:lstStyle/>
                    <a:p>
                      <a:pPr algn="ctr">
                        <a:buNone/>
                      </a:pPr>
                      <a:r>
                        <a:rPr lang="zh-CN" altLang="en-US" sz="2000" b="1" dirty="0">
                          <a:solidFill>
                            <a:schemeClr val="bg1"/>
                          </a:solidFill>
                          <a:latin typeface="黑体" panose="02010609060101010101" charset="-122"/>
                          <a:ea typeface="黑体" panose="02010609060101010101" charset="-122"/>
                        </a:rPr>
                        <a:t>潍坊国特矿山设备有限公司</a:t>
                      </a:r>
                      <a:endParaRPr lang="zh-CN" altLang="en-US" sz="2000" b="1" dirty="0">
                        <a:solidFill>
                          <a:schemeClr val="bg1"/>
                        </a:solidFill>
                        <a:latin typeface="黑体" panose="02010609060101010101" charset="-122"/>
                        <a:ea typeface="黑体" panose="02010609060101010101" charset="-122"/>
                      </a:endParaRPr>
                    </a:p>
                  </a:txBody>
                  <a:tcPr anchor="ctr">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rgbClr val="00B0F0"/>
                    </a:solidFill>
                  </a:tcPr>
                </a:tc>
                <a:tc hMerge="1">
                  <a:tcPr>
                    <a:lnR w="12700">
                      <a:solidFill>
                        <a:schemeClr val="bg1"/>
                      </a:solidFill>
                      <a:prstDash val="solid"/>
                    </a:lnR>
                    <a:lnT w="12700">
                      <a:solidFill>
                        <a:schemeClr val="bg1"/>
                      </a:solidFill>
                      <a:prstDash val="solid"/>
                    </a:lnT>
                    <a:lnB w="12700">
                      <a:solidFill>
                        <a:schemeClr val="bg1"/>
                      </a:solidFill>
                      <a:prstDash val="solid"/>
                    </a:lnB>
                  </a:tcPr>
                </a:tc>
              </a:tr>
              <a:tr h="2762250">
                <a:tc>
                  <a:txBody>
                    <a:bodyPr/>
                    <a:lstStyle/>
                    <a:p>
                      <a:pPr algn="ctr">
                        <a:buNone/>
                      </a:pPr>
                      <a:r>
                        <a:rPr lang="zh-CN" altLang="zh-CN" sz="1600" b="1">
                          <a:solidFill>
                            <a:schemeClr val="bg1"/>
                          </a:solidFill>
                          <a:latin typeface="黑体" panose="02010609060101010101" charset="-122"/>
                          <a:ea typeface="黑体" panose="02010609060101010101" charset="-122"/>
                        </a:rPr>
                        <a:t>企业简介</a:t>
                      </a:r>
                      <a:endParaRPr lang="zh-CN" altLang="zh-CN" sz="1600" b="1">
                        <a:solidFill>
                          <a:schemeClr val="bg1"/>
                        </a:solidFill>
                        <a:latin typeface="黑体" panose="02010609060101010101" charset="-122"/>
                        <a:ea typeface="黑体" panose="02010609060101010101" charset="-122"/>
                      </a:endParaRPr>
                    </a:p>
                  </a:txBody>
                  <a:tcPr anchor="ctr">
                    <a:lnR>
                      <a:noFill/>
                    </a:lnR>
                    <a:lnT w="12700">
                      <a:solidFill>
                        <a:schemeClr val="bg1"/>
                      </a:solidFill>
                      <a:prstDash val="solid"/>
                    </a:lnT>
                    <a:solidFill>
                      <a:srgbClr val="00B0F0"/>
                    </a:solidFill>
                  </a:tcPr>
                </a:tc>
                <a:tc>
                  <a:txBody>
                    <a:bodyPr/>
                    <a:lstStyle/>
                    <a:p>
                      <a:pPr algn="l" latinLnBrk="1">
                        <a:spcAft>
                          <a:spcPts val="300"/>
                        </a:spcAft>
                        <a:buNone/>
                      </a:pPr>
                      <a:r>
                        <a:rPr lang="en-US" altLang="zh-CN" sz="1600" b="0" dirty="0">
                          <a:solidFill>
                            <a:schemeClr val="tx1"/>
                          </a:solidFill>
                          <a:latin typeface="黑体" panose="02010609060101010101" charset="-122"/>
                          <a:ea typeface="黑体" panose="02010609060101010101" charset="-122"/>
                          <a:cs typeface="黑体" panose="02010609060101010101" charset="-122"/>
                        </a:rPr>
                        <a:t>  </a:t>
                      </a:r>
                      <a:r>
                        <a:rPr lang="zh-CN" altLang="en-US" sz="1600" b="0" dirty="0">
                          <a:solidFill>
                            <a:schemeClr val="tx1"/>
                          </a:solidFill>
                          <a:latin typeface="黑体" panose="02010609060101010101" charset="-122"/>
                          <a:ea typeface="黑体" panose="02010609060101010101" charset="-122"/>
                          <a:cs typeface="黑体" panose="02010609060101010101" charset="-122"/>
                        </a:rPr>
                        <a:t>专业从事</a:t>
                      </a:r>
                      <a:r>
                        <a:rPr lang="zh-CN" altLang="en-US" sz="1600" b="0" dirty="0">
                          <a:solidFill>
                            <a:schemeClr val="tx1"/>
                          </a:solidFill>
                          <a:latin typeface="黑体" panose="02010609060101010101" charset="-122"/>
                          <a:ea typeface="黑体" panose="02010609060101010101" charset="-122"/>
                          <a:cs typeface="黑体" panose="02010609060101010101" charset="-122"/>
                        </a:rPr>
                        <a:t>矿山机械设备研发生产，业务涵盖石英砂、硅微粉、钾钠长石、石油压裂砂等硅材料提纯设备及磁电科技的生产研发与服务。研究方向主要有：磁场优化、磁介质改进、节能与降耗、智能化控制、工艺优化等。</a:t>
                      </a:r>
                      <a:endParaRPr lang="zh-CN" altLang="en-US" sz="1600" b="0" dirty="0">
                        <a:solidFill>
                          <a:schemeClr val="tx1"/>
                        </a:solidFill>
                        <a:latin typeface="黑体" panose="02010609060101010101" charset="-122"/>
                        <a:ea typeface="黑体" panose="02010609060101010101" charset="-122"/>
                        <a:cs typeface="黑体" panose="02010609060101010101" charset="-122"/>
                      </a:endParaRPr>
                    </a:p>
                    <a:p>
                      <a:pPr algn="ctr" latinLnBrk="1">
                        <a:spcAft>
                          <a:spcPts val="300"/>
                        </a:spcAft>
                        <a:buNone/>
                      </a:pPr>
                      <a:r>
                        <a:rPr lang="zh-CN" altLang="en-US" sz="1600" b="0" dirty="0">
                          <a:solidFill>
                            <a:schemeClr val="tx1"/>
                          </a:solidFill>
                          <a:latin typeface="黑体" panose="02010609060101010101" charset="-122"/>
                          <a:ea typeface="黑体" panose="02010609060101010101" charset="-122"/>
                          <a:cs typeface="黑体" panose="02010609060101010101" charset="-122"/>
                        </a:rPr>
                        <a:t>国家高新技术企业</a:t>
                      </a:r>
                      <a:endParaRPr lang="zh-CN" altLang="en-US" sz="1600" b="0" dirty="0">
                        <a:solidFill>
                          <a:schemeClr val="tx1"/>
                        </a:solidFill>
                        <a:latin typeface="黑体" panose="02010609060101010101" charset="-122"/>
                        <a:ea typeface="黑体" panose="02010609060101010101" charset="-122"/>
                        <a:cs typeface="黑体" panose="02010609060101010101" charset="-122"/>
                      </a:endParaRPr>
                    </a:p>
                    <a:p>
                      <a:pPr algn="ctr" latinLnBrk="1">
                        <a:spcAft>
                          <a:spcPts val="300"/>
                        </a:spcAft>
                        <a:buNone/>
                      </a:pPr>
                      <a:r>
                        <a:rPr lang="zh-CN" altLang="en-US" sz="1600" b="0" dirty="0">
                          <a:solidFill>
                            <a:schemeClr val="tx1"/>
                          </a:solidFill>
                          <a:latin typeface="黑体" panose="02010609060101010101" charset="-122"/>
                          <a:ea typeface="黑体" panose="02010609060101010101" charset="-122"/>
                          <a:cs typeface="黑体" panose="02010609060101010101" charset="-122"/>
                        </a:rPr>
                        <a:t>山东省</a:t>
                      </a:r>
                      <a:r>
                        <a:rPr lang="en-US" altLang="zh-CN" sz="1600" b="0" dirty="0">
                          <a:solidFill>
                            <a:schemeClr val="tx1"/>
                          </a:solidFill>
                          <a:latin typeface="黑体" panose="02010609060101010101" charset="-122"/>
                          <a:ea typeface="黑体" panose="02010609060101010101" charset="-122"/>
                          <a:cs typeface="黑体" panose="02010609060101010101" charset="-122"/>
                        </a:rPr>
                        <a:t>“</a:t>
                      </a:r>
                      <a:r>
                        <a:rPr lang="zh-CN" altLang="en-US" sz="1600" b="0" dirty="0">
                          <a:solidFill>
                            <a:schemeClr val="tx1"/>
                          </a:solidFill>
                          <a:latin typeface="黑体" panose="02010609060101010101" charset="-122"/>
                          <a:ea typeface="黑体" panose="02010609060101010101" charset="-122"/>
                          <a:cs typeface="黑体" panose="02010609060101010101" charset="-122"/>
                        </a:rPr>
                        <a:t>专精特新</a:t>
                      </a:r>
                      <a:r>
                        <a:rPr lang="en-US" altLang="zh-CN" sz="1600" b="0" dirty="0">
                          <a:solidFill>
                            <a:schemeClr val="tx1"/>
                          </a:solidFill>
                          <a:latin typeface="黑体" panose="02010609060101010101" charset="-122"/>
                          <a:ea typeface="黑体" panose="02010609060101010101" charset="-122"/>
                          <a:cs typeface="黑体" panose="02010609060101010101" charset="-122"/>
                        </a:rPr>
                        <a:t>”</a:t>
                      </a:r>
                      <a:r>
                        <a:rPr lang="zh-CN" altLang="en-US" sz="1600" b="0" dirty="0">
                          <a:solidFill>
                            <a:schemeClr val="tx1"/>
                          </a:solidFill>
                          <a:latin typeface="黑体" panose="02010609060101010101" charset="-122"/>
                          <a:ea typeface="黑体" panose="02010609060101010101" charset="-122"/>
                          <a:cs typeface="黑体" panose="02010609060101010101" charset="-122"/>
                        </a:rPr>
                        <a:t>中小企业</a:t>
                      </a:r>
                      <a:endParaRPr lang="zh-CN" altLang="en-US" sz="1600" b="0" dirty="0">
                        <a:solidFill>
                          <a:schemeClr val="tx1"/>
                        </a:solidFill>
                        <a:latin typeface="黑体" panose="02010609060101010101" charset="-122"/>
                        <a:ea typeface="黑体" panose="02010609060101010101" charset="-122"/>
                        <a:cs typeface="黑体" panose="02010609060101010101" charset="-122"/>
                      </a:endParaRPr>
                    </a:p>
                    <a:p>
                      <a:pPr algn="ctr" latinLnBrk="1">
                        <a:spcAft>
                          <a:spcPts val="300"/>
                        </a:spcAft>
                        <a:buNone/>
                      </a:pPr>
                      <a:r>
                        <a:rPr lang="zh-CN" altLang="en-US" sz="1600" b="0" dirty="0">
                          <a:solidFill>
                            <a:schemeClr val="tx1"/>
                          </a:solidFill>
                          <a:latin typeface="黑体" panose="02010609060101010101" charset="-122"/>
                          <a:ea typeface="黑体" panose="02010609060101010101" charset="-122"/>
                          <a:cs typeface="黑体" panose="02010609060101010101" charset="-122"/>
                        </a:rPr>
                        <a:t>山东省首台套技术装备生产企业</a:t>
                      </a:r>
                      <a:endParaRPr lang="zh-CN" altLang="en-US" sz="1600" b="0" dirty="0">
                        <a:solidFill>
                          <a:schemeClr val="tx1"/>
                        </a:solidFill>
                        <a:latin typeface="黑体" panose="02010609060101010101" charset="-122"/>
                        <a:ea typeface="黑体" panose="02010609060101010101" charset="-122"/>
                        <a:cs typeface="黑体" panose="02010609060101010101" charset="-122"/>
                      </a:endParaRPr>
                    </a:p>
                    <a:p>
                      <a:pPr algn="ctr" latinLnBrk="1">
                        <a:spcAft>
                          <a:spcPts val="300"/>
                        </a:spcAft>
                        <a:buNone/>
                      </a:pPr>
                      <a:r>
                        <a:rPr lang="zh-CN" altLang="en-US" sz="1600" b="0" dirty="0">
                          <a:solidFill>
                            <a:schemeClr val="tx1"/>
                          </a:solidFill>
                          <a:latin typeface="黑体" panose="02010609060101010101" charset="-122"/>
                          <a:ea typeface="黑体" panose="02010609060101010101" charset="-122"/>
                          <a:cs typeface="黑体" panose="02010609060101010101" charset="-122"/>
                        </a:rPr>
                        <a:t>山东省工业设计中心</a:t>
                      </a:r>
                      <a:endParaRPr lang="zh-CN" altLang="en-US" sz="1600" b="0" dirty="0">
                        <a:solidFill>
                          <a:schemeClr val="tx1"/>
                        </a:solidFill>
                        <a:latin typeface="黑体" panose="02010609060101010101" charset="-122"/>
                        <a:ea typeface="黑体" panose="02010609060101010101" charset="-122"/>
                        <a:cs typeface="黑体" panose="02010609060101010101" charset="-122"/>
                      </a:endParaRPr>
                    </a:p>
                  </a:txBody>
                  <a:tcPr anchor="ctr">
                    <a:lnL>
                      <a:noFill/>
                    </a:lnL>
                    <a:lnR>
                      <a:noFill/>
                    </a:lnR>
                    <a:lnT w="12700">
                      <a:solidFill>
                        <a:schemeClr val="bg1"/>
                      </a:solidFill>
                      <a:prstDash val="solid"/>
                    </a:lnT>
                    <a:lnB w="12700">
                      <a:solidFill>
                        <a:schemeClr val="accent3">
                          <a:lumMod val="75000"/>
                        </a:schemeClr>
                      </a:solidFill>
                      <a:prstDash val="solid"/>
                    </a:lnB>
                    <a:lnTlToBr>
                      <a:noFill/>
                    </a:lnTlToBr>
                    <a:lnBlToTr>
                      <a:noFill/>
                    </a:lnBlToTr>
                    <a:noFill/>
                  </a:tcPr>
                </a:tc>
              </a:tr>
              <a:tr h="1106805">
                <a:tc>
                  <a:txBody>
                    <a:bodyPr/>
                    <a:lstStyle/>
                    <a:p>
                      <a:pPr algn="ctr">
                        <a:buNone/>
                      </a:pPr>
                      <a:r>
                        <a:rPr lang="zh-CN" altLang="en-US" sz="1600" b="1">
                          <a:solidFill>
                            <a:schemeClr val="bg1"/>
                          </a:solidFill>
                          <a:latin typeface="黑体" panose="02010609060101010101" charset="-122"/>
                          <a:ea typeface="黑体" panose="02010609060101010101" charset="-122"/>
                        </a:rPr>
                        <a:t>技术需求</a:t>
                      </a:r>
                      <a:endParaRPr lang="zh-CN" altLang="en-US" sz="1600" b="1">
                        <a:solidFill>
                          <a:schemeClr val="bg1"/>
                        </a:solidFill>
                        <a:latin typeface="黑体" panose="02010609060101010101" charset="-122"/>
                        <a:ea typeface="黑体" panose="02010609060101010101" charset="-122"/>
                      </a:endParaRPr>
                    </a:p>
                  </a:txBody>
                  <a:tcPr anchor="ctr">
                    <a:lnR>
                      <a:noFill/>
                    </a:lnR>
                    <a:solidFill>
                      <a:srgbClr val="00B0F0"/>
                    </a:solidFill>
                  </a:tcPr>
                </a:tc>
                <a:tc>
                  <a:txBody>
                    <a:bodyPr/>
                    <a:lstStyle/>
                    <a:p>
                      <a:pPr algn="l">
                        <a:buNone/>
                      </a:pPr>
                      <a:r>
                        <a:rPr lang="en-US" altLang="zh-CN" sz="1600" b="0" dirty="0">
                          <a:solidFill>
                            <a:schemeClr val="tx1"/>
                          </a:solidFill>
                          <a:latin typeface="黑体" panose="02010609060101010101" charset="-122"/>
                          <a:ea typeface="黑体" panose="02010609060101010101" charset="-122"/>
                          <a:cs typeface="仿宋_GB2312" panose="02010609030101010101" charset="-122"/>
                        </a:rPr>
                        <a:t>  </a:t>
                      </a:r>
                      <a:r>
                        <a:rPr lang="zh-CN" altLang="en-US" sz="1600" b="0" dirty="0">
                          <a:solidFill>
                            <a:schemeClr val="tx1"/>
                          </a:solidFill>
                          <a:latin typeface="黑体" panose="02010609060101010101" charset="-122"/>
                          <a:ea typeface="黑体" panose="02010609060101010101" charset="-122"/>
                          <a:cs typeface="仿宋_GB2312" panose="02010609030101010101" charset="-122"/>
                        </a:rPr>
                        <a:t>弱磁性矿物高效捕收的磁场调控等技术难题。</a:t>
                      </a:r>
                      <a:endParaRPr lang="zh-CN" altLang="en-US" sz="1600" b="0" dirty="0">
                        <a:solidFill>
                          <a:schemeClr val="tx1"/>
                        </a:solidFill>
                        <a:latin typeface="黑体" panose="02010609060101010101" charset="-122"/>
                        <a:ea typeface="黑体" panose="02010609060101010101" charset="-122"/>
                        <a:cs typeface="仿宋_GB2312" panose="02010609030101010101" charset="-122"/>
                      </a:endParaRPr>
                    </a:p>
                  </a:txBody>
                  <a:tcPr anchor="ctr">
                    <a:lnL>
                      <a:noFill/>
                    </a:lnL>
                    <a:lnR>
                      <a:noFill/>
                    </a:lnR>
                    <a:lnT w="12700">
                      <a:solidFill>
                        <a:schemeClr val="accent3">
                          <a:lumMod val="75000"/>
                        </a:schemeClr>
                      </a:solidFill>
                      <a:prstDash val="solid"/>
                    </a:lnT>
                    <a:lnB w="12700">
                      <a:solidFill>
                        <a:schemeClr val="accent3">
                          <a:lumMod val="75000"/>
                        </a:schemeClr>
                      </a:solidFill>
                      <a:prstDash val="solid"/>
                    </a:lnB>
                    <a:lnTlToBr>
                      <a:noFill/>
                    </a:lnTlToBr>
                    <a:lnBlToTr>
                      <a:noFill/>
                    </a:lnBlToTr>
                    <a:noFill/>
                  </a:tcPr>
                </a:tc>
              </a:tr>
              <a:tr h="822960">
                <a:tc>
                  <a:txBody>
                    <a:bodyPr/>
                    <a:p>
                      <a:pPr algn="ctr">
                        <a:buNone/>
                      </a:pPr>
                      <a:r>
                        <a:rPr lang="zh-CN" altLang="en-US" sz="1600" b="1">
                          <a:solidFill>
                            <a:schemeClr val="bg1"/>
                          </a:solidFill>
                          <a:latin typeface="黑体" panose="02010609060101010101" charset="-122"/>
                          <a:ea typeface="黑体" panose="02010609060101010101" charset="-122"/>
                        </a:rPr>
                        <a:t>联系人</a:t>
                      </a:r>
                      <a:endParaRPr lang="zh-CN" altLang="en-US" sz="1600" b="1">
                        <a:solidFill>
                          <a:schemeClr val="bg1"/>
                        </a:solidFill>
                        <a:latin typeface="黑体" panose="02010609060101010101" charset="-122"/>
                        <a:ea typeface="黑体" panose="02010609060101010101" charset="-122"/>
                      </a:endParaRPr>
                    </a:p>
                  </a:txBody>
                  <a:tcPr anchor="ctr">
                    <a:lnR>
                      <a:noFill/>
                    </a:lnR>
                    <a:solidFill>
                      <a:srgbClr val="00B0F0"/>
                    </a:solidFill>
                  </a:tcPr>
                </a:tc>
                <a:tc>
                  <a:txBody>
                    <a:bodyPr/>
                    <a:p>
                      <a:pPr algn="ctr">
                        <a:buNone/>
                      </a:pPr>
                      <a:r>
                        <a:rPr lang="zh-CN" altLang="en-US" sz="1600" b="0" dirty="0">
                          <a:solidFill>
                            <a:schemeClr val="tx1"/>
                          </a:solidFill>
                          <a:latin typeface="黑体" panose="02010609060101010101" charset="-122"/>
                          <a:ea typeface="黑体" panose="02010609060101010101" charset="-122"/>
                          <a:cs typeface="仿宋_GB2312" panose="02010609030101010101" charset="-122"/>
                        </a:rPr>
                        <a:t>王朝东 13583680160</a:t>
                      </a:r>
                      <a:endParaRPr lang="zh-CN" altLang="en-US" sz="1600" b="0" dirty="0">
                        <a:solidFill>
                          <a:schemeClr val="tx1"/>
                        </a:solidFill>
                        <a:latin typeface="黑体" panose="02010609060101010101" charset="-122"/>
                        <a:ea typeface="黑体" panose="02010609060101010101" charset="-122"/>
                        <a:cs typeface="仿宋_GB2312" panose="02010609030101010101" charset="-122"/>
                      </a:endParaRPr>
                    </a:p>
                  </a:txBody>
                  <a:tcPr anchor="ctr">
                    <a:lnL>
                      <a:noFill/>
                    </a:lnL>
                    <a:lnR>
                      <a:noFill/>
                    </a:lnR>
                    <a:lnT w="12700">
                      <a:solidFill>
                        <a:schemeClr val="accent3">
                          <a:lumMod val="75000"/>
                        </a:schemeClr>
                      </a:solidFill>
                      <a:prstDash val="solid"/>
                    </a:lnT>
                    <a:lnB w="12700">
                      <a:solidFill>
                        <a:schemeClr val="accent3">
                          <a:lumMod val="75000"/>
                        </a:schemeClr>
                      </a:solidFill>
                      <a:prstDash val="solid"/>
                    </a:lnB>
                    <a:lnTlToBr>
                      <a:noFill/>
                    </a:lnTlToBr>
                    <a:lnBlToTr>
                      <a:noFill/>
                    </a:lnBlToTr>
                    <a:noFill/>
                  </a:tcPr>
                </a:tc>
              </a:tr>
            </a:tbl>
          </a:graphicData>
        </a:graphic>
      </p:graphicFrame>
      <p:sp>
        <p:nvSpPr>
          <p:cNvPr id="2064" name="文本框 2"/>
          <p:cNvSpPr txBox="1"/>
          <p:nvPr/>
        </p:nvSpPr>
        <p:spPr>
          <a:xfrm>
            <a:off x="6680835" y="409575"/>
            <a:ext cx="1804670" cy="655320"/>
          </a:xfrm>
          <a:prstGeom prst="rect">
            <a:avLst/>
          </a:prstGeom>
          <a:noFill/>
          <a:ln w="9525">
            <a:noFill/>
          </a:ln>
        </p:spPr>
        <p:txBody>
          <a:bodyPr wrap="square" anchor="t" anchorCtr="0">
            <a:noAutofit/>
            <a:scene3d>
              <a:camera prst="orthographicFront"/>
              <a:lightRig rig="threePt" dir="t"/>
            </a:scene3d>
          </a:bodyPr>
          <a:lstStyle/>
          <a:p>
            <a:r>
              <a:rPr lang="zh-CN" altLang="en-US" sz="280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华文新魏" panose="02010800040101010101" charset="-122"/>
                <a:ea typeface="华文新魏" panose="02010800040101010101" charset="-122"/>
                <a:sym typeface="+mn-ea"/>
              </a:rPr>
              <a:t>装备制造</a:t>
            </a:r>
            <a:endParaRPr lang="zh-CN" altLang="en-US" sz="280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华文新魏" panose="02010800040101010101" charset="-122"/>
              <a:ea typeface="华文新魏" panose="02010800040101010101" charset="-122"/>
            </a:endParaRPr>
          </a:p>
        </p:txBody>
      </p:sp>
      <p:pic>
        <p:nvPicPr>
          <p:cNvPr id="5" name="图片 4" descr="09477fec-9767-4bb2-ab0b-a88e94bcd909"/>
          <p:cNvPicPr>
            <a:picLocks noChangeAspect="1"/>
          </p:cNvPicPr>
          <p:nvPr/>
        </p:nvPicPr>
        <p:blipFill>
          <a:blip r:embed="rId2"/>
          <a:srcRect l="3321"/>
          <a:stretch>
            <a:fillRect/>
          </a:stretch>
        </p:blipFill>
        <p:spPr>
          <a:xfrm>
            <a:off x="4709795" y="1412875"/>
            <a:ext cx="3900170" cy="2358390"/>
          </a:xfrm>
          <a:prstGeom prst="rect">
            <a:avLst/>
          </a:prstGeom>
        </p:spPr>
      </p:pic>
      <p:pic>
        <p:nvPicPr>
          <p:cNvPr id="6" name="图片 5" descr="6a48d4ec-e383-4b0e-829d-31f6ba833852.jpg_366xaf"/>
          <p:cNvPicPr>
            <a:picLocks noChangeAspect="1"/>
          </p:cNvPicPr>
          <p:nvPr/>
        </p:nvPicPr>
        <p:blipFill>
          <a:blip r:embed="rId3"/>
          <a:srcRect l="6750"/>
          <a:stretch>
            <a:fillRect/>
          </a:stretch>
        </p:blipFill>
        <p:spPr>
          <a:xfrm>
            <a:off x="4709795" y="3860800"/>
            <a:ext cx="1955800" cy="2113280"/>
          </a:xfrm>
          <a:prstGeom prst="rect">
            <a:avLst/>
          </a:prstGeom>
        </p:spPr>
      </p:pic>
      <p:pic>
        <p:nvPicPr>
          <p:cNvPr id="8" name="图片 7" descr="9e167441-9a8b-4294-8b6b-7e98afce335f.jpg_366xaf"/>
          <p:cNvPicPr>
            <a:picLocks noChangeAspect="1"/>
          </p:cNvPicPr>
          <p:nvPr/>
        </p:nvPicPr>
        <p:blipFill>
          <a:blip r:embed="rId4"/>
          <a:srcRect l="9167" r="8277"/>
          <a:stretch>
            <a:fillRect/>
          </a:stretch>
        </p:blipFill>
        <p:spPr>
          <a:xfrm>
            <a:off x="6725920" y="3860800"/>
            <a:ext cx="1878330" cy="211328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50000">
              <a:schemeClr val="accent3"/>
            </a:gs>
            <a:gs pos="0">
              <a:schemeClr val="accent3">
                <a:lumMod val="25000"/>
                <a:lumOff val="75000"/>
              </a:schemeClr>
            </a:gs>
            <a:gs pos="100000">
              <a:schemeClr val="accent3">
                <a:lumMod val="85000"/>
              </a:schemeClr>
            </a:gs>
          </a:gsLst>
          <a:lin ang="5400000" scaled="1"/>
        </a:gradFill>
        <a:effectLst/>
      </p:bgPr>
    </p:bg>
    <p:spTree>
      <p:nvGrpSpPr>
        <p:cNvPr id="1" name=""/>
        <p:cNvGrpSpPr/>
        <p:nvPr/>
      </p:nvGrpSpPr>
      <p:grpSpPr>
        <a:xfrm>
          <a:off x="0" y="0"/>
          <a:ext cx="0" cy="0"/>
          <a:chOff x="0" y="0"/>
          <a:chExt cx="0" cy="0"/>
        </a:xfrm>
      </p:grpSpPr>
      <p:graphicFrame>
        <p:nvGraphicFramePr>
          <p:cNvPr id="2" name="表格 1"/>
          <p:cNvGraphicFramePr/>
          <p:nvPr>
            <p:custDataLst>
              <p:tags r:id="rId1"/>
            </p:custDataLst>
          </p:nvPr>
        </p:nvGraphicFramePr>
        <p:xfrm>
          <a:off x="4735195" y="1247775"/>
          <a:ext cx="4013835" cy="5204460"/>
        </p:xfrm>
        <a:graphic>
          <a:graphicData uri="http://schemas.openxmlformats.org/drawingml/2006/table">
            <a:tbl>
              <a:tblPr firstRow="1" bandRow="1">
                <a:tableStyleId>{5C22544A-7EE6-4342-B048-85BDC9FD1C3A}</a:tableStyleId>
              </a:tblPr>
              <a:tblGrid>
                <a:gridCol w="317500"/>
                <a:gridCol w="3696335"/>
              </a:tblGrid>
              <a:tr h="469900">
                <a:tc gridSpan="2">
                  <a:txBody>
                    <a:bodyPr/>
                    <a:lstStyle/>
                    <a:p>
                      <a:pPr algn="ctr">
                        <a:buNone/>
                      </a:pPr>
                      <a:r>
                        <a:rPr lang="zh-CN" altLang="en-US" sz="2000" b="1" dirty="0">
                          <a:solidFill>
                            <a:schemeClr val="bg1"/>
                          </a:solidFill>
                          <a:latin typeface="黑体" panose="02010609060101010101" charset="-122"/>
                          <a:ea typeface="黑体" panose="02010609060101010101" charset="-122"/>
                        </a:rPr>
                        <a:t>青州英诺重工机械有限公司</a:t>
                      </a:r>
                      <a:endParaRPr lang="zh-CN" altLang="en-US" sz="2000" b="1" dirty="0">
                        <a:solidFill>
                          <a:schemeClr val="bg1"/>
                        </a:solidFill>
                        <a:latin typeface="黑体" panose="02010609060101010101" charset="-122"/>
                        <a:ea typeface="黑体" panose="02010609060101010101" charset="-122"/>
                      </a:endParaRPr>
                    </a:p>
                  </a:txBody>
                  <a:tcPr anchor="ctr">
                    <a:lnL w="12700" cmpd="sng">
                      <a:solidFill>
                        <a:schemeClr val="bg1"/>
                      </a:solidFill>
                      <a:prstDash val="solid"/>
                    </a:lnL>
                    <a:lnR w="12700" cmpd="sng">
                      <a:solidFill>
                        <a:schemeClr val="bg1"/>
                      </a:solidFill>
                      <a:prstDash val="solid"/>
                    </a:lnR>
                    <a:lnT w="12700" cmpd="sng">
                      <a:solidFill>
                        <a:schemeClr val="bg1"/>
                      </a:solidFill>
                      <a:prstDash val="solid"/>
                    </a:lnT>
                    <a:lnB w="12700" cmpd="sng">
                      <a:solidFill>
                        <a:schemeClr val="bg1"/>
                      </a:solidFill>
                      <a:prstDash val="solid"/>
                    </a:lnB>
                    <a:solidFill>
                      <a:srgbClr val="00B0F0"/>
                    </a:solidFill>
                  </a:tcPr>
                </a:tc>
                <a:tc hMerge="1">
                  <a:tcPr>
                    <a:lnR w="12700" cmpd="sng">
                      <a:solidFill>
                        <a:schemeClr val="bg1"/>
                      </a:solidFill>
                      <a:prstDash val="solid"/>
                    </a:lnR>
                    <a:lnT w="12700" cmpd="sng">
                      <a:solidFill>
                        <a:schemeClr val="bg1"/>
                      </a:solidFill>
                      <a:prstDash val="solid"/>
                    </a:lnT>
                    <a:lnB w="12700">
                      <a:solidFill>
                        <a:schemeClr val="bg1"/>
                      </a:solidFill>
                      <a:prstDash val="solid"/>
                    </a:lnB>
                  </a:tcPr>
                </a:tc>
              </a:tr>
              <a:tr h="2606040">
                <a:tc>
                  <a:txBody>
                    <a:bodyPr/>
                    <a:lstStyle/>
                    <a:p>
                      <a:pPr algn="ctr">
                        <a:buNone/>
                      </a:pPr>
                      <a:r>
                        <a:rPr lang="zh-CN" altLang="zh-CN" sz="1600" b="1">
                          <a:solidFill>
                            <a:schemeClr val="bg1"/>
                          </a:solidFill>
                          <a:latin typeface="黑体" panose="02010609060101010101" charset="-122"/>
                          <a:ea typeface="黑体" panose="02010609060101010101" charset="-122"/>
                        </a:rPr>
                        <a:t>企业简介</a:t>
                      </a:r>
                      <a:endParaRPr lang="zh-CN" altLang="zh-CN" sz="1600" b="1">
                        <a:solidFill>
                          <a:schemeClr val="bg1"/>
                        </a:solidFill>
                        <a:latin typeface="黑体" panose="02010609060101010101" charset="-122"/>
                        <a:ea typeface="黑体" panose="02010609060101010101" charset="-122"/>
                      </a:endParaRPr>
                    </a:p>
                  </a:txBody>
                  <a:tcPr anchor="ctr">
                    <a:lnR>
                      <a:noFill/>
                    </a:lnR>
                    <a:lnT w="12700" cmpd="sng">
                      <a:solidFill>
                        <a:schemeClr val="bg1"/>
                      </a:solidFill>
                      <a:prstDash val="solid"/>
                    </a:lnT>
                    <a:solidFill>
                      <a:srgbClr val="00B0F0"/>
                    </a:solidFill>
                  </a:tcPr>
                </a:tc>
                <a:tc>
                  <a:txBody>
                    <a:bodyPr/>
                    <a:lstStyle/>
                    <a:p>
                      <a:pPr algn="l">
                        <a:spcAft>
                          <a:spcPts val="300"/>
                        </a:spcAft>
                        <a:buNone/>
                      </a:pPr>
                      <a:r>
                        <a:rPr lang="en-US" altLang="zh-CN" sz="1600" b="0" dirty="0">
                          <a:solidFill>
                            <a:schemeClr val="tx1"/>
                          </a:solidFill>
                          <a:latin typeface="黑体" panose="02010609060101010101" charset="-122"/>
                          <a:ea typeface="黑体" panose="02010609060101010101" charset="-122"/>
                          <a:cs typeface="黑体" panose="02010609060101010101" charset="-122"/>
                        </a:rPr>
                        <a:t>  </a:t>
                      </a:r>
                      <a:r>
                        <a:rPr lang="zh-CN" altLang="en-US" sz="1600" b="0" dirty="0">
                          <a:solidFill>
                            <a:schemeClr val="tx1"/>
                          </a:solidFill>
                          <a:latin typeface="黑体" panose="02010609060101010101" charset="-122"/>
                          <a:ea typeface="黑体" panose="02010609060101010101" charset="-122"/>
                          <a:cs typeface="黑体" panose="02010609060101010101" charset="-122"/>
                        </a:rPr>
                        <a:t>专业从事中小型工程机械生产销售的制造企业，专注研发挖掘装载机、越野叉车、伸缩臂装载机等产品，先后</a:t>
                      </a:r>
                      <a:r>
                        <a:rPr lang="zh-CN" altLang="en-US" sz="1600" dirty="0">
                          <a:solidFill>
                            <a:schemeClr val="tx1"/>
                          </a:solidFill>
                          <a:latin typeface="黑体" panose="02010609060101010101" charset="-122"/>
                          <a:ea typeface="黑体" panose="02010609060101010101" charset="-122"/>
                          <a:cs typeface="黑体" panose="02010609060101010101" charset="-122"/>
                          <a:sym typeface="+mn-ea"/>
                        </a:rPr>
                        <a:t>承担多项省、市级科技发展计划项目。</a:t>
                      </a:r>
                      <a:endParaRPr lang="zh-CN" altLang="en-US" sz="1600" dirty="0">
                        <a:solidFill>
                          <a:schemeClr val="tx1"/>
                        </a:solidFill>
                        <a:latin typeface="黑体" panose="02010609060101010101" charset="-122"/>
                        <a:ea typeface="黑体" panose="02010609060101010101" charset="-122"/>
                        <a:cs typeface="黑体" panose="02010609060101010101" charset="-122"/>
                        <a:sym typeface="+mn-ea"/>
                      </a:endParaRPr>
                    </a:p>
                    <a:p>
                      <a:pPr algn="ctr">
                        <a:spcAft>
                          <a:spcPts val="300"/>
                        </a:spcAft>
                        <a:buNone/>
                      </a:pPr>
                      <a:r>
                        <a:rPr lang="zh-CN" altLang="en-US" sz="1600" dirty="0">
                          <a:solidFill>
                            <a:schemeClr val="tx1"/>
                          </a:solidFill>
                          <a:latin typeface="黑体" panose="02010609060101010101" charset="-122"/>
                          <a:ea typeface="黑体" panose="02010609060101010101" charset="-122"/>
                          <a:cs typeface="黑体" panose="02010609060101010101" charset="-122"/>
                          <a:sym typeface="+mn-ea"/>
                        </a:rPr>
                        <a:t>国家高新技术企业</a:t>
                      </a:r>
                      <a:endParaRPr lang="zh-CN" altLang="en-US" sz="1600" b="0" dirty="0">
                        <a:solidFill>
                          <a:schemeClr val="tx1"/>
                        </a:solidFill>
                        <a:latin typeface="黑体" panose="02010609060101010101" charset="-122"/>
                        <a:ea typeface="黑体" panose="02010609060101010101" charset="-122"/>
                        <a:cs typeface="黑体" panose="02010609060101010101" charset="-122"/>
                      </a:endParaRPr>
                    </a:p>
                    <a:p>
                      <a:pPr algn="ctr">
                        <a:spcAft>
                          <a:spcPts val="300"/>
                        </a:spcAft>
                        <a:buNone/>
                      </a:pPr>
                      <a:r>
                        <a:rPr lang="zh-CN" altLang="en-US" sz="1600" b="0" dirty="0">
                          <a:solidFill>
                            <a:schemeClr val="tx1"/>
                          </a:solidFill>
                          <a:latin typeface="黑体" panose="02010609060101010101" charset="-122"/>
                          <a:ea typeface="黑体" panose="02010609060101010101" charset="-122"/>
                          <a:cs typeface="黑体" panose="02010609060101010101" charset="-122"/>
                        </a:rPr>
                        <a:t>中国驰名商标</a:t>
                      </a:r>
                      <a:endParaRPr lang="en-US" altLang="zh-CN" sz="1600" b="0" dirty="0">
                        <a:solidFill>
                          <a:schemeClr val="tx1"/>
                        </a:solidFill>
                        <a:latin typeface="黑体" panose="02010609060101010101" charset="-122"/>
                        <a:ea typeface="黑体" panose="02010609060101010101" charset="-122"/>
                        <a:cs typeface="黑体" panose="02010609060101010101" charset="-122"/>
                      </a:endParaRPr>
                    </a:p>
                    <a:p>
                      <a:pPr algn="ctr">
                        <a:spcAft>
                          <a:spcPts val="300"/>
                        </a:spcAft>
                        <a:buNone/>
                      </a:pPr>
                      <a:r>
                        <a:rPr lang="zh-CN" altLang="en-US" sz="1600" b="0" dirty="0">
                          <a:solidFill>
                            <a:schemeClr val="tx1"/>
                          </a:solidFill>
                          <a:latin typeface="黑体" panose="02010609060101010101" charset="-122"/>
                          <a:ea typeface="黑体" panose="02010609060101010101" charset="-122"/>
                          <a:cs typeface="黑体" panose="02010609060101010101" charset="-122"/>
                        </a:rPr>
                        <a:t>中国质量服务诚信</a:t>
                      </a:r>
                      <a:r>
                        <a:rPr lang="en-US" altLang="zh-CN" sz="1600" b="0" dirty="0">
                          <a:solidFill>
                            <a:schemeClr val="tx1"/>
                          </a:solidFill>
                          <a:latin typeface="黑体" panose="02010609060101010101" charset="-122"/>
                          <a:ea typeface="黑体" panose="02010609060101010101" charset="-122"/>
                          <a:cs typeface="黑体" panose="02010609060101010101" charset="-122"/>
                        </a:rPr>
                        <a:t>AAA</a:t>
                      </a:r>
                      <a:r>
                        <a:rPr lang="zh-CN" altLang="en-US" sz="1600" b="0" dirty="0">
                          <a:solidFill>
                            <a:schemeClr val="tx1"/>
                          </a:solidFill>
                          <a:latin typeface="黑体" panose="02010609060101010101" charset="-122"/>
                          <a:ea typeface="黑体" panose="02010609060101010101" charset="-122"/>
                          <a:cs typeface="黑体" panose="02010609060101010101" charset="-122"/>
                        </a:rPr>
                        <a:t>企业</a:t>
                      </a:r>
                      <a:endParaRPr lang="en-US" altLang="zh-CN" sz="1600" b="0" dirty="0">
                        <a:solidFill>
                          <a:schemeClr val="tx1"/>
                        </a:solidFill>
                        <a:latin typeface="黑体" panose="02010609060101010101" charset="-122"/>
                        <a:ea typeface="黑体" panose="02010609060101010101" charset="-122"/>
                        <a:cs typeface="黑体" panose="02010609060101010101" charset="-122"/>
                      </a:endParaRPr>
                    </a:p>
                    <a:p>
                      <a:pPr algn="ctr">
                        <a:spcAft>
                          <a:spcPts val="300"/>
                        </a:spcAft>
                        <a:buNone/>
                      </a:pPr>
                      <a:r>
                        <a:rPr lang="zh-CN" altLang="en-US" sz="1600" b="0" dirty="0">
                          <a:solidFill>
                            <a:schemeClr val="tx1"/>
                          </a:solidFill>
                          <a:latin typeface="黑体" panose="02010609060101010101" charset="-122"/>
                          <a:ea typeface="黑体" panose="02010609060101010101" charset="-122"/>
                          <a:cs typeface="黑体" panose="02010609060101010101" charset="-122"/>
                        </a:rPr>
                        <a:t>山东省</a:t>
                      </a:r>
                      <a:r>
                        <a:rPr lang="en-US" altLang="zh-CN" sz="1600" b="0" dirty="0">
                          <a:solidFill>
                            <a:schemeClr val="tx1"/>
                          </a:solidFill>
                          <a:latin typeface="黑体" panose="02010609060101010101" charset="-122"/>
                          <a:ea typeface="黑体" panose="02010609060101010101" charset="-122"/>
                          <a:cs typeface="黑体" panose="02010609060101010101" charset="-122"/>
                        </a:rPr>
                        <a:t>“</a:t>
                      </a:r>
                      <a:r>
                        <a:rPr lang="zh-CN" altLang="en-US" sz="1600" b="0" dirty="0">
                          <a:solidFill>
                            <a:schemeClr val="tx1"/>
                          </a:solidFill>
                          <a:latin typeface="黑体" panose="02010609060101010101" charset="-122"/>
                          <a:ea typeface="黑体" panose="02010609060101010101" charset="-122"/>
                          <a:cs typeface="黑体" panose="02010609060101010101" charset="-122"/>
                        </a:rPr>
                        <a:t>专精特新</a:t>
                      </a:r>
                      <a:r>
                        <a:rPr lang="en-US" altLang="zh-CN" sz="1600" b="0" dirty="0">
                          <a:solidFill>
                            <a:schemeClr val="tx1"/>
                          </a:solidFill>
                          <a:latin typeface="黑体" panose="02010609060101010101" charset="-122"/>
                          <a:ea typeface="黑体" panose="02010609060101010101" charset="-122"/>
                          <a:cs typeface="黑体" panose="02010609060101010101" charset="-122"/>
                        </a:rPr>
                        <a:t>”</a:t>
                      </a:r>
                      <a:r>
                        <a:rPr lang="zh-CN" altLang="en-US" sz="1600" b="0" dirty="0">
                          <a:solidFill>
                            <a:schemeClr val="tx1"/>
                          </a:solidFill>
                          <a:latin typeface="黑体" panose="02010609060101010101" charset="-122"/>
                          <a:ea typeface="黑体" panose="02010609060101010101" charset="-122"/>
                          <a:cs typeface="黑体" panose="02010609060101010101" charset="-122"/>
                        </a:rPr>
                        <a:t>中小企业</a:t>
                      </a:r>
                      <a:endParaRPr lang="zh-CN" altLang="en-US" sz="1600" b="0" dirty="0">
                        <a:solidFill>
                          <a:schemeClr val="tx1"/>
                        </a:solidFill>
                        <a:latin typeface="黑体" panose="02010609060101010101" charset="-122"/>
                        <a:ea typeface="黑体" panose="02010609060101010101" charset="-122"/>
                        <a:cs typeface="黑体" panose="02010609060101010101" charset="-122"/>
                      </a:endParaRPr>
                    </a:p>
                    <a:p>
                      <a:pPr algn="ctr">
                        <a:spcAft>
                          <a:spcPts val="300"/>
                        </a:spcAft>
                        <a:buNone/>
                      </a:pPr>
                      <a:r>
                        <a:rPr lang="zh-CN" altLang="en-US" sz="1600" b="0" dirty="0">
                          <a:solidFill>
                            <a:schemeClr val="tx1"/>
                          </a:solidFill>
                          <a:latin typeface="黑体" panose="02010609060101010101" charset="-122"/>
                          <a:ea typeface="黑体" panose="02010609060101010101" charset="-122"/>
                          <a:cs typeface="黑体" panose="02010609060101010101" charset="-122"/>
                        </a:rPr>
                        <a:t>山东省中小企业创新研发中心</a:t>
                      </a:r>
                      <a:endParaRPr lang="zh-CN" altLang="en-US" sz="1600" b="0" dirty="0">
                        <a:solidFill>
                          <a:schemeClr val="tx1"/>
                        </a:solidFill>
                        <a:latin typeface="黑体" panose="02010609060101010101" charset="-122"/>
                        <a:ea typeface="黑体" panose="02010609060101010101" charset="-122"/>
                        <a:cs typeface="黑体" panose="02010609060101010101" charset="-122"/>
                      </a:endParaRPr>
                    </a:p>
                  </a:txBody>
                  <a:tcPr anchor="ctr">
                    <a:lnL>
                      <a:noFill/>
                    </a:lnL>
                    <a:lnR>
                      <a:noFill/>
                    </a:lnR>
                    <a:lnT w="12700">
                      <a:solidFill>
                        <a:schemeClr val="bg1"/>
                      </a:solidFill>
                      <a:prstDash val="solid"/>
                    </a:lnT>
                    <a:lnB w="12700">
                      <a:solidFill>
                        <a:schemeClr val="accent3">
                          <a:lumMod val="75000"/>
                        </a:schemeClr>
                      </a:solidFill>
                      <a:prstDash val="solid"/>
                    </a:lnB>
                    <a:lnTlToBr>
                      <a:noFill/>
                    </a:lnTlToBr>
                    <a:lnBlToTr>
                      <a:noFill/>
                    </a:lnBlToTr>
                    <a:noFill/>
                  </a:tcPr>
                </a:tc>
              </a:tr>
              <a:tr h="1218565">
                <a:tc>
                  <a:txBody>
                    <a:bodyPr/>
                    <a:lstStyle/>
                    <a:p>
                      <a:pPr algn="ctr">
                        <a:buNone/>
                      </a:pPr>
                      <a:r>
                        <a:rPr lang="zh-CN" altLang="en-US" sz="1600" b="1">
                          <a:solidFill>
                            <a:schemeClr val="bg1"/>
                          </a:solidFill>
                          <a:latin typeface="黑体" panose="02010609060101010101" charset="-122"/>
                          <a:ea typeface="黑体" panose="02010609060101010101" charset="-122"/>
                        </a:rPr>
                        <a:t>技术需求</a:t>
                      </a:r>
                      <a:endParaRPr lang="zh-CN" altLang="en-US" sz="1600" b="1">
                        <a:solidFill>
                          <a:schemeClr val="bg1"/>
                        </a:solidFill>
                        <a:latin typeface="黑体" panose="02010609060101010101" charset="-122"/>
                        <a:ea typeface="黑体" panose="02010609060101010101" charset="-122"/>
                      </a:endParaRPr>
                    </a:p>
                  </a:txBody>
                  <a:tcPr anchor="ctr">
                    <a:lnR>
                      <a:noFill/>
                    </a:lnR>
                    <a:solidFill>
                      <a:srgbClr val="00B0F0"/>
                    </a:solidFill>
                  </a:tcPr>
                </a:tc>
                <a:tc>
                  <a:txBody>
                    <a:bodyPr/>
                    <a:lstStyle/>
                    <a:p>
                      <a:pPr algn="l">
                        <a:buNone/>
                      </a:pPr>
                      <a:r>
                        <a:rPr lang="en-US" altLang="zh-CN" sz="1600" b="0" dirty="0">
                          <a:solidFill>
                            <a:schemeClr val="tx1"/>
                          </a:solidFill>
                          <a:latin typeface="黑体" panose="02010609060101010101" charset="-122"/>
                          <a:ea typeface="黑体" panose="02010609060101010101" charset="-122"/>
                          <a:cs typeface="仿宋_GB2312" panose="02010609030101010101" charset="-122"/>
                        </a:rPr>
                        <a:t>  </a:t>
                      </a:r>
                      <a:r>
                        <a:rPr lang="zh-CN" altLang="en-US" sz="1600" b="0" dirty="0">
                          <a:solidFill>
                            <a:schemeClr val="tx1"/>
                          </a:solidFill>
                          <a:latin typeface="黑体" panose="02010609060101010101" charset="-122"/>
                          <a:ea typeface="黑体" panose="02010609060101010101" charset="-122"/>
                          <a:cs typeface="仿宋_GB2312" panose="02010609030101010101" charset="-122"/>
                        </a:rPr>
                        <a:t>新能源装载机智能控制系统的设计制作及部署安装。</a:t>
                      </a:r>
                      <a:endParaRPr lang="zh-CN" altLang="en-US" sz="1600" b="0" dirty="0">
                        <a:solidFill>
                          <a:schemeClr val="tx1"/>
                        </a:solidFill>
                        <a:latin typeface="黑体" panose="02010609060101010101" charset="-122"/>
                        <a:ea typeface="黑体" panose="02010609060101010101" charset="-122"/>
                        <a:cs typeface="仿宋_GB2312" panose="02010609030101010101" charset="-122"/>
                      </a:endParaRPr>
                    </a:p>
                  </a:txBody>
                  <a:tcPr anchor="ctr">
                    <a:lnL>
                      <a:noFill/>
                    </a:lnL>
                    <a:lnR>
                      <a:noFill/>
                    </a:lnR>
                    <a:lnT w="12700">
                      <a:solidFill>
                        <a:schemeClr val="accent3">
                          <a:lumMod val="75000"/>
                        </a:schemeClr>
                      </a:solidFill>
                      <a:prstDash val="solid"/>
                    </a:lnT>
                    <a:lnB w="12700">
                      <a:solidFill>
                        <a:schemeClr val="accent3">
                          <a:lumMod val="75000"/>
                        </a:schemeClr>
                      </a:solidFill>
                      <a:prstDash val="solid"/>
                    </a:lnB>
                    <a:lnTlToBr>
                      <a:noFill/>
                    </a:lnTlToBr>
                    <a:lnBlToTr>
                      <a:noFill/>
                    </a:lnBlToTr>
                    <a:noFill/>
                  </a:tcPr>
                </a:tc>
              </a:tr>
              <a:tr h="909955">
                <a:tc>
                  <a:txBody>
                    <a:bodyPr/>
                    <a:p>
                      <a:pPr algn="ctr">
                        <a:buNone/>
                      </a:pPr>
                      <a:r>
                        <a:rPr lang="zh-CN" altLang="en-US" sz="1600" b="1">
                          <a:solidFill>
                            <a:schemeClr val="bg1"/>
                          </a:solidFill>
                          <a:latin typeface="黑体" panose="02010609060101010101" charset="-122"/>
                          <a:ea typeface="黑体" panose="02010609060101010101" charset="-122"/>
                          <a:sym typeface="+mn-ea"/>
                        </a:rPr>
                        <a:t>联系人</a:t>
                      </a:r>
                      <a:endParaRPr lang="zh-CN" altLang="en-US" sz="1600" b="1">
                        <a:solidFill>
                          <a:schemeClr val="bg1"/>
                        </a:solidFill>
                        <a:latin typeface="黑体" panose="02010609060101010101" charset="-122"/>
                        <a:ea typeface="黑体" panose="02010609060101010101" charset="-122"/>
                        <a:sym typeface="+mn-ea"/>
                      </a:endParaRPr>
                    </a:p>
                  </a:txBody>
                  <a:tcPr anchor="ctr">
                    <a:lnR>
                      <a:noFill/>
                    </a:lnR>
                    <a:solidFill>
                      <a:srgbClr val="00B0F0"/>
                    </a:solidFill>
                  </a:tcPr>
                </a:tc>
                <a:tc>
                  <a:txBody>
                    <a:bodyPr/>
                    <a:p>
                      <a:pPr algn="ctr">
                        <a:buNone/>
                      </a:pPr>
                      <a:r>
                        <a:rPr lang="zh-CN" altLang="en-US" sz="1600" b="0" dirty="0">
                          <a:solidFill>
                            <a:schemeClr val="tx1"/>
                          </a:solidFill>
                          <a:latin typeface="黑体" panose="02010609060101010101" charset="-122"/>
                          <a:ea typeface="黑体" panose="02010609060101010101" charset="-122"/>
                          <a:cs typeface="仿宋_GB2312" panose="02010609030101010101" charset="-122"/>
                        </a:rPr>
                        <a:t>张金凯</a:t>
                      </a:r>
                      <a:r>
                        <a:rPr lang="en-US" altLang="zh-CN" sz="1600" b="0" dirty="0">
                          <a:solidFill>
                            <a:schemeClr val="tx1"/>
                          </a:solidFill>
                          <a:latin typeface="黑体" panose="02010609060101010101" charset="-122"/>
                          <a:ea typeface="黑体" panose="02010609060101010101" charset="-122"/>
                          <a:cs typeface="仿宋_GB2312" panose="02010609030101010101" charset="-122"/>
                        </a:rPr>
                        <a:t> 18265655010</a:t>
                      </a:r>
                      <a:endParaRPr lang="en-US" altLang="zh-CN" sz="1600" b="0" dirty="0">
                        <a:solidFill>
                          <a:schemeClr val="tx1"/>
                        </a:solidFill>
                        <a:latin typeface="黑体" panose="02010609060101010101" charset="-122"/>
                        <a:ea typeface="黑体" panose="02010609060101010101" charset="-122"/>
                        <a:cs typeface="仿宋_GB2312" panose="02010609030101010101" charset="-122"/>
                      </a:endParaRPr>
                    </a:p>
                  </a:txBody>
                  <a:tcPr anchor="ctr">
                    <a:lnL>
                      <a:noFill/>
                    </a:lnL>
                    <a:lnR>
                      <a:noFill/>
                    </a:lnR>
                    <a:lnT w="12700">
                      <a:solidFill>
                        <a:schemeClr val="accent3">
                          <a:lumMod val="75000"/>
                        </a:schemeClr>
                      </a:solidFill>
                      <a:prstDash val="solid"/>
                    </a:lnT>
                    <a:lnB w="12700">
                      <a:solidFill>
                        <a:schemeClr val="accent3">
                          <a:lumMod val="75000"/>
                        </a:schemeClr>
                      </a:solidFill>
                      <a:prstDash val="solid"/>
                    </a:lnB>
                    <a:lnTlToBr>
                      <a:noFill/>
                    </a:lnTlToBr>
                    <a:lnBlToTr>
                      <a:noFill/>
                    </a:lnBlToTr>
                    <a:noFill/>
                  </a:tcPr>
                </a:tc>
              </a:tr>
            </a:tbl>
          </a:graphicData>
        </a:graphic>
      </p:graphicFrame>
      <p:sp>
        <p:nvSpPr>
          <p:cNvPr id="2064" name="文本框 2"/>
          <p:cNvSpPr txBox="1"/>
          <p:nvPr/>
        </p:nvSpPr>
        <p:spPr>
          <a:xfrm>
            <a:off x="6680835" y="409575"/>
            <a:ext cx="1804670" cy="655320"/>
          </a:xfrm>
          <a:prstGeom prst="rect">
            <a:avLst/>
          </a:prstGeom>
          <a:noFill/>
          <a:ln w="9525">
            <a:noFill/>
          </a:ln>
        </p:spPr>
        <p:txBody>
          <a:bodyPr wrap="square" anchor="t" anchorCtr="0">
            <a:noAutofit/>
            <a:scene3d>
              <a:camera prst="orthographicFront"/>
              <a:lightRig rig="threePt" dir="t"/>
            </a:scene3d>
          </a:bodyPr>
          <a:lstStyle/>
          <a:p>
            <a:r>
              <a:rPr lang="zh-CN" altLang="en-US" sz="280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华文新魏" panose="02010800040101010101" charset="-122"/>
                <a:ea typeface="华文新魏" panose="02010800040101010101" charset="-122"/>
              </a:rPr>
              <a:t>工程机械</a:t>
            </a:r>
            <a:endParaRPr lang="zh-CN" altLang="en-US" sz="280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华文新魏" panose="02010800040101010101" charset="-122"/>
              <a:ea typeface="华文新魏" panose="02010800040101010101" charset="-122"/>
            </a:endParaRPr>
          </a:p>
        </p:txBody>
      </p:sp>
      <p:pic>
        <p:nvPicPr>
          <p:cNvPr id="4" name="图片 3" descr="建筑的摆设布局&#10;&#10;描述已自动生成"/>
          <p:cNvPicPr>
            <a:picLocks noChangeAspect="1"/>
          </p:cNvPicPr>
          <p:nvPr/>
        </p:nvPicPr>
        <p:blipFill>
          <a:blip r:embed="rId2"/>
          <a:srcRect l="6487" r="31286"/>
          <a:stretch>
            <a:fillRect/>
          </a:stretch>
        </p:blipFill>
        <p:spPr>
          <a:xfrm>
            <a:off x="289774" y="1379288"/>
            <a:ext cx="4117549" cy="2448272"/>
          </a:xfrm>
          <a:prstGeom prst="rect">
            <a:avLst/>
          </a:prstGeom>
        </p:spPr>
      </p:pic>
      <p:pic>
        <p:nvPicPr>
          <p:cNvPr id="6" name="图片 5" descr="卡车停在路边&#10;&#10;描述已自动生成"/>
          <p:cNvPicPr>
            <a:picLocks noChangeAspect="1"/>
          </p:cNvPicPr>
          <p:nvPr/>
        </p:nvPicPr>
        <p:blipFill>
          <a:blip r:embed="rId3"/>
          <a:stretch>
            <a:fillRect/>
          </a:stretch>
        </p:blipFill>
        <p:spPr>
          <a:xfrm>
            <a:off x="289774" y="4005064"/>
            <a:ext cx="4119344" cy="2315886"/>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50000">
              <a:schemeClr val="accent3"/>
            </a:gs>
            <a:gs pos="0">
              <a:schemeClr val="accent3">
                <a:lumMod val="25000"/>
                <a:lumOff val="75000"/>
              </a:schemeClr>
            </a:gs>
            <a:gs pos="100000">
              <a:schemeClr val="accent3">
                <a:lumMod val="85000"/>
              </a:schemeClr>
            </a:gs>
          </a:gsLst>
          <a:lin ang="5400000" scaled="1"/>
        </a:gradFill>
        <a:effectLst/>
      </p:bgPr>
    </p:bg>
    <p:spTree>
      <p:nvGrpSpPr>
        <p:cNvPr id="1" name=""/>
        <p:cNvGrpSpPr/>
        <p:nvPr/>
      </p:nvGrpSpPr>
      <p:grpSpPr>
        <a:xfrm>
          <a:off x="0" y="0"/>
          <a:ext cx="0" cy="0"/>
          <a:chOff x="0" y="0"/>
          <a:chExt cx="0" cy="0"/>
        </a:xfrm>
      </p:grpSpPr>
      <p:graphicFrame>
        <p:nvGraphicFramePr>
          <p:cNvPr id="2" name="表格 1"/>
          <p:cNvGraphicFramePr/>
          <p:nvPr>
            <p:custDataLst>
              <p:tags r:id="rId1"/>
            </p:custDataLst>
          </p:nvPr>
        </p:nvGraphicFramePr>
        <p:xfrm>
          <a:off x="4688205" y="1188085"/>
          <a:ext cx="3987800" cy="5178425"/>
        </p:xfrm>
        <a:graphic>
          <a:graphicData uri="http://schemas.openxmlformats.org/drawingml/2006/table">
            <a:tbl>
              <a:tblPr firstRow="1" bandRow="1">
                <a:tableStyleId>{5C22544A-7EE6-4342-B048-85BDC9FD1C3A}</a:tableStyleId>
              </a:tblPr>
              <a:tblGrid>
                <a:gridCol w="332740"/>
                <a:gridCol w="3655060"/>
              </a:tblGrid>
              <a:tr h="434975">
                <a:tc gridSpan="2">
                  <a:txBody>
                    <a:bodyPr/>
                    <a:lstStyle/>
                    <a:p>
                      <a:pPr algn="ctr">
                        <a:buNone/>
                      </a:pPr>
                      <a:r>
                        <a:rPr lang="zh-CN" altLang="en-US" sz="2000" b="1" dirty="0">
                          <a:solidFill>
                            <a:schemeClr val="bg1"/>
                          </a:solidFill>
                          <a:latin typeface="黑体" panose="02010609060101010101" charset="-122"/>
                          <a:ea typeface="黑体" panose="02010609060101010101" charset="-122"/>
                        </a:rPr>
                        <a:t>山东亚泰机械有限公司</a:t>
                      </a:r>
                      <a:endParaRPr lang="zh-CN" altLang="en-US" sz="2000" b="1" dirty="0">
                        <a:solidFill>
                          <a:schemeClr val="bg1"/>
                        </a:solidFill>
                        <a:latin typeface="黑体" panose="02010609060101010101" charset="-122"/>
                        <a:ea typeface="黑体" panose="02010609060101010101" charset="-122"/>
                      </a:endParaRPr>
                    </a:p>
                  </a:txBody>
                  <a:tcPr anchor="ctr">
                    <a:lnL w="12700" cmpd="sng">
                      <a:solidFill>
                        <a:schemeClr val="bg1"/>
                      </a:solidFill>
                      <a:prstDash val="solid"/>
                    </a:lnL>
                    <a:lnR w="12700" cmpd="sng">
                      <a:solidFill>
                        <a:schemeClr val="bg1"/>
                      </a:solidFill>
                      <a:prstDash val="solid"/>
                    </a:lnR>
                    <a:lnT w="12700" cmpd="sng">
                      <a:solidFill>
                        <a:schemeClr val="bg1"/>
                      </a:solidFill>
                      <a:prstDash val="solid"/>
                    </a:lnT>
                    <a:lnB w="12700" cmpd="sng">
                      <a:solidFill>
                        <a:schemeClr val="bg1"/>
                      </a:solidFill>
                      <a:prstDash val="solid"/>
                    </a:lnB>
                    <a:solidFill>
                      <a:srgbClr val="00B0F0"/>
                    </a:solidFill>
                  </a:tcPr>
                </a:tc>
                <a:tc hMerge="1">
                  <a:tcPr>
                    <a:lnR w="12700" cmpd="sng">
                      <a:solidFill>
                        <a:schemeClr val="bg1"/>
                      </a:solidFill>
                      <a:prstDash val="solid"/>
                    </a:lnR>
                    <a:lnT w="12700" cmpd="sng">
                      <a:solidFill>
                        <a:schemeClr val="bg1"/>
                      </a:solidFill>
                      <a:prstDash val="solid"/>
                    </a:lnT>
                    <a:lnB w="12700">
                      <a:solidFill>
                        <a:schemeClr val="bg1"/>
                      </a:solidFill>
                      <a:prstDash val="solid"/>
                    </a:lnB>
                  </a:tcPr>
                </a:tc>
              </a:tr>
              <a:tr h="2853690">
                <a:tc>
                  <a:txBody>
                    <a:bodyPr/>
                    <a:lstStyle/>
                    <a:p>
                      <a:pPr algn="ctr">
                        <a:buNone/>
                      </a:pPr>
                      <a:r>
                        <a:rPr lang="zh-CN" altLang="zh-CN" sz="1600" b="1">
                          <a:solidFill>
                            <a:schemeClr val="bg1"/>
                          </a:solidFill>
                          <a:latin typeface="黑体" panose="02010609060101010101" charset="-122"/>
                          <a:ea typeface="黑体" panose="02010609060101010101" charset="-122"/>
                        </a:rPr>
                        <a:t>企业简介</a:t>
                      </a:r>
                      <a:endParaRPr lang="zh-CN" altLang="zh-CN" sz="1600" b="1">
                        <a:solidFill>
                          <a:schemeClr val="bg1"/>
                        </a:solidFill>
                        <a:latin typeface="黑体" panose="02010609060101010101" charset="-122"/>
                        <a:ea typeface="黑体" panose="02010609060101010101" charset="-122"/>
                      </a:endParaRPr>
                    </a:p>
                  </a:txBody>
                  <a:tcPr anchor="ctr">
                    <a:lnR>
                      <a:noFill/>
                    </a:lnR>
                    <a:lnT w="12700" cmpd="sng">
                      <a:solidFill>
                        <a:schemeClr val="bg1"/>
                      </a:solidFill>
                      <a:prstDash val="solid"/>
                    </a:lnT>
                    <a:solidFill>
                      <a:srgbClr val="00B0F0"/>
                    </a:solidFill>
                  </a:tcPr>
                </a:tc>
                <a:tc>
                  <a:txBody>
                    <a:bodyPr/>
                    <a:lstStyle/>
                    <a:p>
                      <a:pPr algn="l">
                        <a:spcAft>
                          <a:spcPts val="300"/>
                        </a:spcAft>
                        <a:buNone/>
                      </a:pPr>
                      <a:r>
                        <a:rPr lang="en-US" altLang="zh-CN" sz="1600" b="0" dirty="0">
                          <a:solidFill>
                            <a:schemeClr val="tx1"/>
                          </a:solidFill>
                          <a:latin typeface="黑体" panose="02010609060101010101" charset="-122"/>
                          <a:ea typeface="黑体" panose="02010609060101010101" charset="-122"/>
                          <a:cs typeface="黑体" panose="02010609060101010101" charset="-122"/>
                        </a:rPr>
                        <a:t>  </a:t>
                      </a:r>
                      <a:r>
                        <a:rPr lang="zh-CN" altLang="en-US" sz="1600" dirty="0">
                          <a:solidFill>
                            <a:schemeClr val="tx1"/>
                          </a:solidFill>
                          <a:latin typeface="黑体" panose="02010609060101010101" charset="-122"/>
                          <a:ea typeface="黑体" panose="02010609060101010101" charset="-122"/>
                          <a:cs typeface="黑体" panose="02010609060101010101" charset="-122"/>
                          <a:sym typeface="+mn-ea"/>
                        </a:rPr>
                        <a:t>专业从事工程机械整机及零部件生产销售的制造企业，</a:t>
                      </a:r>
                      <a:r>
                        <a:rPr lang="zh-CN" altLang="en-US" sz="1600" b="0" dirty="0">
                          <a:solidFill>
                            <a:schemeClr val="tx1"/>
                          </a:solidFill>
                          <a:latin typeface="黑体" panose="02010609060101010101" charset="-122"/>
                          <a:ea typeface="黑体" panose="02010609060101010101" charset="-122"/>
                          <a:cs typeface="黑体" panose="02010609060101010101" charset="-122"/>
                        </a:rPr>
                        <a:t>是山东半岛第一批蓝色经济区项目研制单位。</a:t>
                      </a:r>
                      <a:r>
                        <a:rPr lang="zh-CN" altLang="en-US" sz="1600" dirty="0">
                          <a:solidFill>
                            <a:schemeClr val="tx1"/>
                          </a:solidFill>
                          <a:latin typeface="黑体" panose="02010609060101010101" charset="-122"/>
                          <a:ea typeface="黑体" panose="02010609060101010101" charset="-122"/>
                          <a:cs typeface="黑体" panose="02010609060101010101" charset="-122"/>
                          <a:sym typeface="+mn-ea"/>
                        </a:rPr>
                        <a:t>目前主要从事智能化军民两用工程保障装备、工程装备控制系统技术等研究。</a:t>
                      </a:r>
                      <a:endParaRPr lang="zh-CN" altLang="en-US" sz="1600" dirty="0">
                        <a:solidFill>
                          <a:schemeClr val="tx1"/>
                        </a:solidFill>
                        <a:latin typeface="黑体" panose="02010609060101010101" charset="-122"/>
                        <a:ea typeface="黑体" panose="02010609060101010101" charset="-122"/>
                        <a:cs typeface="黑体" panose="02010609060101010101" charset="-122"/>
                        <a:sym typeface="+mn-ea"/>
                      </a:endParaRPr>
                    </a:p>
                    <a:p>
                      <a:pPr algn="ctr">
                        <a:spcAft>
                          <a:spcPts val="300"/>
                        </a:spcAft>
                        <a:buNone/>
                      </a:pPr>
                      <a:r>
                        <a:rPr lang="zh-CN" altLang="en-US" sz="1600" dirty="0">
                          <a:solidFill>
                            <a:schemeClr val="tx1"/>
                          </a:solidFill>
                          <a:latin typeface="黑体" panose="02010609060101010101" charset="-122"/>
                          <a:ea typeface="黑体" panose="02010609060101010101" charset="-122"/>
                          <a:cs typeface="黑体" panose="02010609060101010101" charset="-122"/>
                          <a:sym typeface="+mn-ea"/>
                        </a:rPr>
                        <a:t>国家专精特新</a:t>
                      </a:r>
                      <a:r>
                        <a:rPr lang="en-US" altLang="zh-CN" sz="1600" dirty="0">
                          <a:solidFill>
                            <a:schemeClr val="tx1"/>
                          </a:solidFill>
                          <a:latin typeface="黑体" panose="02010609060101010101" charset="-122"/>
                          <a:ea typeface="黑体" panose="02010609060101010101" charset="-122"/>
                          <a:cs typeface="黑体" panose="02010609060101010101" charset="-122"/>
                          <a:sym typeface="+mn-ea"/>
                        </a:rPr>
                        <a:t>“</a:t>
                      </a:r>
                      <a:r>
                        <a:rPr lang="zh-CN" altLang="en-US" sz="1600" dirty="0">
                          <a:solidFill>
                            <a:schemeClr val="tx1"/>
                          </a:solidFill>
                          <a:latin typeface="黑体" panose="02010609060101010101" charset="-122"/>
                          <a:ea typeface="黑体" panose="02010609060101010101" charset="-122"/>
                          <a:cs typeface="黑体" panose="02010609060101010101" charset="-122"/>
                          <a:sym typeface="+mn-ea"/>
                        </a:rPr>
                        <a:t>小巨人</a:t>
                      </a:r>
                      <a:r>
                        <a:rPr lang="en-US" altLang="zh-CN" sz="1600" dirty="0">
                          <a:solidFill>
                            <a:schemeClr val="tx1"/>
                          </a:solidFill>
                          <a:latin typeface="黑体" panose="02010609060101010101" charset="-122"/>
                          <a:ea typeface="黑体" panose="02010609060101010101" charset="-122"/>
                          <a:cs typeface="黑体" panose="02010609060101010101" charset="-122"/>
                          <a:sym typeface="+mn-ea"/>
                        </a:rPr>
                        <a:t>”</a:t>
                      </a:r>
                      <a:r>
                        <a:rPr lang="zh-CN" altLang="en-US" sz="1600" dirty="0">
                          <a:solidFill>
                            <a:schemeClr val="tx1"/>
                          </a:solidFill>
                          <a:latin typeface="黑体" panose="02010609060101010101" charset="-122"/>
                          <a:ea typeface="黑体" panose="02010609060101010101" charset="-122"/>
                          <a:cs typeface="黑体" panose="02010609060101010101" charset="-122"/>
                          <a:sym typeface="+mn-ea"/>
                        </a:rPr>
                        <a:t>企业</a:t>
                      </a:r>
                      <a:endParaRPr lang="zh-CN" altLang="en-US" sz="1600" dirty="0">
                        <a:solidFill>
                          <a:schemeClr val="tx1"/>
                        </a:solidFill>
                        <a:latin typeface="黑体" panose="02010609060101010101" charset="-122"/>
                        <a:ea typeface="黑体" panose="02010609060101010101" charset="-122"/>
                        <a:cs typeface="黑体" panose="02010609060101010101" charset="-122"/>
                        <a:sym typeface="+mn-ea"/>
                      </a:endParaRPr>
                    </a:p>
                    <a:p>
                      <a:pPr algn="ctr">
                        <a:spcAft>
                          <a:spcPts val="300"/>
                        </a:spcAft>
                        <a:buNone/>
                      </a:pPr>
                      <a:r>
                        <a:rPr lang="zh-CN" altLang="en-US" sz="1600" b="0" dirty="0">
                          <a:solidFill>
                            <a:schemeClr val="tx1"/>
                          </a:solidFill>
                          <a:latin typeface="黑体" panose="02010609060101010101" charset="-122"/>
                          <a:ea typeface="黑体" panose="02010609060101010101" charset="-122"/>
                          <a:cs typeface="黑体" panose="02010609060101010101" charset="-122"/>
                        </a:rPr>
                        <a:t>国家高新技术企业</a:t>
                      </a:r>
                      <a:endParaRPr lang="zh-CN" altLang="en-US" sz="1600" b="0" dirty="0">
                        <a:solidFill>
                          <a:schemeClr val="tx1"/>
                        </a:solidFill>
                        <a:latin typeface="黑体" panose="02010609060101010101" charset="-122"/>
                        <a:ea typeface="黑体" panose="02010609060101010101" charset="-122"/>
                        <a:cs typeface="黑体" panose="02010609060101010101" charset="-122"/>
                      </a:endParaRPr>
                    </a:p>
                    <a:p>
                      <a:pPr algn="ctr">
                        <a:spcAft>
                          <a:spcPts val="300"/>
                        </a:spcAft>
                        <a:buNone/>
                      </a:pPr>
                      <a:r>
                        <a:rPr lang="zh-CN" altLang="en-US" sz="1600" b="0" dirty="0">
                          <a:solidFill>
                            <a:schemeClr val="tx1"/>
                          </a:solidFill>
                          <a:latin typeface="黑体" panose="02010609060101010101" charset="-122"/>
                          <a:ea typeface="黑体" panose="02010609060101010101" charset="-122"/>
                          <a:cs typeface="黑体" panose="02010609060101010101" charset="-122"/>
                        </a:rPr>
                        <a:t>山东省</a:t>
                      </a:r>
                      <a:r>
                        <a:rPr lang="en-US" altLang="zh-CN" sz="1600" b="0" dirty="0">
                          <a:solidFill>
                            <a:schemeClr val="tx1"/>
                          </a:solidFill>
                          <a:latin typeface="黑体" panose="02010609060101010101" charset="-122"/>
                          <a:ea typeface="黑体" panose="02010609060101010101" charset="-122"/>
                          <a:cs typeface="黑体" panose="02010609060101010101" charset="-122"/>
                        </a:rPr>
                        <a:t>“</a:t>
                      </a:r>
                      <a:r>
                        <a:rPr lang="zh-CN" altLang="en-US" sz="1600" b="0" dirty="0">
                          <a:solidFill>
                            <a:schemeClr val="tx1"/>
                          </a:solidFill>
                          <a:latin typeface="黑体" panose="02010609060101010101" charset="-122"/>
                          <a:ea typeface="黑体" panose="02010609060101010101" charset="-122"/>
                          <a:cs typeface="黑体" panose="02010609060101010101" charset="-122"/>
                        </a:rPr>
                        <a:t>隐形冠军</a:t>
                      </a:r>
                      <a:r>
                        <a:rPr lang="en-US" altLang="zh-CN" sz="1600" b="0" dirty="0">
                          <a:solidFill>
                            <a:schemeClr val="tx1"/>
                          </a:solidFill>
                          <a:latin typeface="黑体" panose="02010609060101010101" charset="-122"/>
                          <a:ea typeface="黑体" panose="02010609060101010101" charset="-122"/>
                          <a:cs typeface="黑体" panose="02010609060101010101" charset="-122"/>
                        </a:rPr>
                        <a:t>”</a:t>
                      </a:r>
                      <a:r>
                        <a:rPr lang="zh-CN" altLang="en-US" sz="1600" dirty="0">
                          <a:solidFill>
                            <a:schemeClr val="tx1"/>
                          </a:solidFill>
                          <a:latin typeface="黑体" panose="02010609060101010101" charset="-122"/>
                          <a:ea typeface="黑体" panose="02010609060101010101" charset="-122"/>
                          <a:cs typeface="黑体" panose="02010609060101010101" charset="-122"/>
                          <a:sym typeface="+mn-ea"/>
                        </a:rPr>
                        <a:t>企业</a:t>
                      </a:r>
                      <a:endParaRPr lang="zh-CN" altLang="en-US" sz="1600" b="0" dirty="0">
                        <a:solidFill>
                          <a:schemeClr val="tx1"/>
                        </a:solidFill>
                        <a:latin typeface="黑体" panose="02010609060101010101" charset="-122"/>
                        <a:ea typeface="黑体" panose="02010609060101010101" charset="-122"/>
                        <a:cs typeface="黑体" panose="02010609060101010101" charset="-122"/>
                      </a:endParaRPr>
                    </a:p>
                    <a:p>
                      <a:pPr algn="ctr">
                        <a:spcAft>
                          <a:spcPts val="300"/>
                        </a:spcAft>
                        <a:buNone/>
                      </a:pPr>
                      <a:r>
                        <a:rPr lang="zh-CN" altLang="en-US" sz="1600" b="0" dirty="0">
                          <a:solidFill>
                            <a:schemeClr val="tx1"/>
                          </a:solidFill>
                          <a:latin typeface="黑体" panose="02010609060101010101" charset="-122"/>
                          <a:ea typeface="黑体" panose="02010609060101010101" charset="-122"/>
                          <a:cs typeface="黑体" panose="02010609060101010101" charset="-122"/>
                        </a:rPr>
                        <a:t>山东省</a:t>
                      </a:r>
                      <a:r>
                        <a:rPr lang="en-US" altLang="zh-CN" sz="1600" b="0" dirty="0">
                          <a:solidFill>
                            <a:schemeClr val="tx1"/>
                          </a:solidFill>
                          <a:latin typeface="黑体" panose="02010609060101010101" charset="-122"/>
                          <a:ea typeface="黑体" panose="02010609060101010101" charset="-122"/>
                          <a:cs typeface="黑体" panose="02010609060101010101" charset="-122"/>
                        </a:rPr>
                        <a:t>“</a:t>
                      </a:r>
                      <a:r>
                        <a:rPr lang="zh-CN" altLang="en-US" sz="1600" b="0" dirty="0">
                          <a:solidFill>
                            <a:schemeClr val="tx1"/>
                          </a:solidFill>
                          <a:latin typeface="黑体" panose="02010609060101010101" charset="-122"/>
                          <a:ea typeface="黑体" panose="02010609060101010101" charset="-122"/>
                          <a:cs typeface="黑体" panose="02010609060101010101" charset="-122"/>
                        </a:rPr>
                        <a:t>瞪羚企业</a:t>
                      </a:r>
                      <a:r>
                        <a:rPr lang="en-US" altLang="zh-CN" sz="1600" b="0" dirty="0">
                          <a:solidFill>
                            <a:schemeClr val="tx1"/>
                          </a:solidFill>
                          <a:latin typeface="黑体" panose="02010609060101010101" charset="-122"/>
                          <a:ea typeface="黑体" panose="02010609060101010101" charset="-122"/>
                          <a:cs typeface="黑体" panose="02010609060101010101" charset="-122"/>
                        </a:rPr>
                        <a:t>”</a:t>
                      </a:r>
                      <a:endParaRPr lang="zh-CN" altLang="en-US" sz="1600" b="0" dirty="0">
                        <a:solidFill>
                          <a:schemeClr val="tx1"/>
                        </a:solidFill>
                        <a:latin typeface="黑体" panose="02010609060101010101" charset="-122"/>
                        <a:ea typeface="黑体" panose="02010609060101010101" charset="-122"/>
                        <a:cs typeface="黑体" panose="02010609060101010101" charset="-122"/>
                      </a:endParaRPr>
                    </a:p>
                    <a:p>
                      <a:pPr algn="ctr">
                        <a:spcAft>
                          <a:spcPts val="300"/>
                        </a:spcAft>
                        <a:buNone/>
                      </a:pPr>
                      <a:r>
                        <a:rPr lang="zh-CN" altLang="en-US" sz="1600" b="0" dirty="0">
                          <a:solidFill>
                            <a:schemeClr val="tx1"/>
                          </a:solidFill>
                          <a:latin typeface="黑体" panose="02010609060101010101" charset="-122"/>
                          <a:ea typeface="黑体" panose="02010609060101010101" charset="-122"/>
                          <a:cs typeface="黑体" panose="02010609060101010101" charset="-122"/>
                        </a:rPr>
                        <a:t>山东省企业技术中心</a:t>
                      </a:r>
                      <a:endParaRPr lang="zh-CN" altLang="en-US" sz="1600" b="0" dirty="0">
                        <a:solidFill>
                          <a:schemeClr val="tx1"/>
                        </a:solidFill>
                        <a:latin typeface="黑体" panose="02010609060101010101" charset="-122"/>
                        <a:ea typeface="黑体" panose="02010609060101010101" charset="-122"/>
                        <a:cs typeface="黑体" panose="02010609060101010101" charset="-122"/>
                      </a:endParaRPr>
                    </a:p>
                  </a:txBody>
                  <a:tcPr anchor="ctr">
                    <a:lnL>
                      <a:noFill/>
                    </a:lnL>
                    <a:lnR>
                      <a:noFill/>
                    </a:lnR>
                    <a:lnT w="12700">
                      <a:solidFill>
                        <a:schemeClr val="bg1"/>
                      </a:solidFill>
                      <a:prstDash val="solid"/>
                    </a:lnT>
                    <a:lnB w="12700">
                      <a:solidFill>
                        <a:schemeClr val="accent3">
                          <a:lumMod val="75000"/>
                        </a:schemeClr>
                      </a:solidFill>
                      <a:prstDash val="solid"/>
                    </a:lnB>
                    <a:lnTlToBr>
                      <a:noFill/>
                    </a:lnTlToBr>
                    <a:lnBlToTr>
                      <a:noFill/>
                    </a:lnBlToTr>
                    <a:noFill/>
                  </a:tcPr>
                </a:tc>
              </a:tr>
              <a:tr h="1066800">
                <a:tc>
                  <a:txBody>
                    <a:bodyPr/>
                    <a:lstStyle/>
                    <a:p>
                      <a:pPr algn="ctr">
                        <a:buNone/>
                      </a:pPr>
                      <a:r>
                        <a:rPr lang="zh-CN" altLang="en-US" sz="1600" b="1">
                          <a:solidFill>
                            <a:schemeClr val="bg1"/>
                          </a:solidFill>
                          <a:latin typeface="黑体" panose="02010609060101010101" charset="-122"/>
                          <a:ea typeface="黑体" panose="02010609060101010101" charset="-122"/>
                        </a:rPr>
                        <a:t>技术需求</a:t>
                      </a:r>
                      <a:endParaRPr lang="zh-CN" altLang="en-US" sz="1600" b="1">
                        <a:solidFill>
                          <a:schemeClr val="bg1"/>
                        </a:solidFill>
                        <a:latin typeface="黑体" panose="02010609060101010101" charset="-122"/>
                        <a:ea typeface="黑体" panose="02010609060101010101" charset="-122"/>
                      </a:endParaRPr>
                    </a:p>
                  </a:txBody>
                  <a:tcPr anchor="ctr">
                    <a:lnR>
                      <a:noFill/>
                    </a:lnR>
                    <a:solidFill>
                      <a:srgbClr val="00B0F0"/>
                    </a:solidFill>
                  </a:tcPr>
                </a:tc>
                <a:tc>
                  <a:txBody>
                    <a:bodyPr/>
                    <a:lstStyle/>
                    <a:p>
                      <a:pPr algn="l">
                        <a:buNone/>
                      </a:pPr>
                      <a:r>
                        <a:rPr lang="en-US" altLang="zh-CN" sz="1600" b="0" dirty="0">
                          <a:solidFill>
                            <a:schemeClr val="tx1"/>
                          </a:solidFill>
                          <a:latin typeface="黑体" panose="02010609060101010101" charset="-122"/>
                          <a:ea typeface="黑体" panose="02010609060101010101" charset="-122"/>
                          <a:cs typeface="黑体" panose="02010609060101010101" charset="-122"/>
                        </a:rPr>
                        <a:t>  </a:t>
                      </a:r>
                      <a:r>
                        <a:rPr lang="zh-CN" altLang="en-US" sz="1600" b="0" dirty="0">
                          <a:solidFill>
                            <a:schemeClr val="tx1"/>
                          </a:solidFill>
                          <a:latin typeface="黑体" panose="02010609060101010101" charset="-122"/>
                          <a:ea typeface="黑体" panose="02010609060101010101" charset="-122"/>
                          <a:cs typeface="黑体" panose="02010609060101010101" charset="-122"/>
                        </a:rPr>
                        <a:t>关于工程车辆</a:t>
                      </a:r>
                      <a:r>
                        <a:rPr lang="en-US" altLang="zh-CN" sz="1600" b="0" dirty="0">
                          <a:solidFill>
                            <a:schemeClr val="tx1"/>
                          </a:solidFill>
                          <a:latin typeface="黑体" panose="02010609060101010101" charset="-122"/>
                          <a:ea typeface="黑体" panose="02010609060101010101" charset="-122"/>
                          <a:cs typeface="黑体" panose="02010609060101010101" charset="-122"/>
                        </a:rPr>
                        <a:t>/</a:t>
                      </a:r>
                      <a:r>
                        <a:rPr lang="zh-CN" altLang="en-US" sz="1600" b="0" dirty="0">
                          <a:solidFill>
                            <a:schemeClr val="tx1"/>
                          </a:solidFill>
                          <a:latin typeface="黑体" panose="02010609060101010101" charset="-122"/>
                          <a:ea typeface="黑体" panose="02010609060101010101" charset="-122"/>
                          <a:cs typeface="黑体" panose="02010609060101010101" charset="-122"/>
                        </a:rPr>
                        <a:t>农业机械用液压机械复合无级变速器、高强度铝合金构件成型</a:t>
                      </a:r>
                      <a:r>
                        <a:rPr lang="zh-CN" altLang="en-US" sz="1600" b="0" dirty="0">
                          <a:solidFill>
                            <a:schemeClr val="tx1"/>
                          </a:solidFill>
                          <a:latin typeface="黑体" panose="02010609060101010101" charset="-122"/>
                          <a:ea typeface="黑体" panose="02010609060101010101" charset="-122"/>
                          <a:cs typeface="黑体" panose="02010609060101010101" charset="-122"/>
                          <a:sym typeface="+mn-ea"/>
                        </a:rPr>
                        <a:t>等</a:t>
                      </a:r>
                      <a:r>
                        <a:rPr lang="zh-CN" altLang="en-US" sz="1600" b="0" dirty="0">
                          <a:solidFill>
                            <a:schemeClr val="tx1"/>
                          </a:solidFill>
                          <a:latin typeface="黑体" panose="02010609060101010101" charset="-122"/>
                          <a:ea typeface="黑体" panose="02010609060101010101" charset="-122"/>
                          <a:cs typeface="黑体" panose="02010609060101010101" charset="-122"/>
                        </a:rPr>
                        <a:t>技术研究。</a:t>
                      </a:r>
                      <a:endParaRPr lang="zh-CN" altLang="en-US" sz="1600" b="0" dirty="0">
                        <a:solidFill>
                          <a:schemeClr val="tx1"/>
                        </a:solidFill>
                        <a:latin typeface="黑体" panose="02010609060101010101" charset="-122"/>
                        <a:ea typeface="黑体" panose="02010609060101010101" charset="-122"/>
                        <a:cs typeface="黑体" panose="02010609060101010101" charset="-122"/>
                      </a:endParaRPr>
                    </a:p>
                  </a:txBody>
                  <a:tcPr anchor="ctr">
                    <a:lnL>
                      <a:noFill/>
                    </a:lnL>
                    <a:lnR>
                      <a:noFill/>
                    </a:lnR>
                    <a:lnT w="12700">
                      <a:solidFill>
                        <a:schemeClr val="accent3">
                          <a:lumMod val="75000"/>
                        </a:schemeClr>
                      </a:solidFill>
                      <a:prstDash val="solid"/>
                    </a:lnT>
                    <a:lnB w="12700">
                      <a:solidFill>
                        <a:schemeClr val="accent3">
                          <a:lumMod val="75000"/>
                        </a:schemeClr>
                      </a:solidFill>
                      <a:prstDash val="solid"/>
                    </a:lnB>
                    <a:lnTlToBr>
                      <a:noFill/>
                    </a:lnTlToBr>
                    <a:lnBlToTr>
                      <a:noFill/>
                    </a:lnBlToTr>
                    <a:noFill/>
                  </a:tcPr>
                </a:tc>
              </a:tr>
              <a:tr h="822960">
                <a:tc>
                  <a:txBody>
                    <a:bodyPr/>
                    <a:p>
                      <a:pPr algn="ctr">
                        <a:buNone/>
                      </a:pPr>
                      <a:r>
                        <a:rPr lang="zh-CN" altLang="en-US" sz="1600" b="1">
                          <a:solidFill>
                            <a:schemeClr val="bg1"/>
                          </a:solidFill>
                          <a:latin typeface="黑体" panose="02010609060101010101" charset="-122"/>
                          <a:ea typeface="黑体" panose="02010609060101010101" charset="-122"/>
                          <a:sym typeface="+mn-ea"/>
                        </a:rPr>
                        <a:t>联系人</a:t>
                      </a:r>
                      <a:endParaRPr lang="zh-CN" altLang="en-US" sz="1600" b="1">
                        <a:solidFill>
                          <a:schemeClr val="bg1"/>
                        </a:solidFill>
                        <a:latin typeface="黑体" panose="02010609060101010101" charset="-122"/>
                        <a:ea typeface="黑体" panose="02010609060101010101" charset="-122"/>
                        <a:sym typeface="+mn-ea"/>
                      </a:endParaRPr>
                    </a:p>
                  </a:txBody>
                  <a:tcPr anchor="ctr">
                    <a:lnR>
                      <a:noFill/>
                    </a:lnR>
                    <a:solidFill>
                      <a:srgbClr val="00B0F0"/>
                    </a:solidFill>
                  </a:tcPr>
                </a:tc>
                <a:tc>
                  <a:txBody>
                    <a:bodyPr/>
                    <a:p>
                      <a:pPr algn="ctr">
                        <a:buNone/>
                      </a:pPr>
                      <a:r>
                        <a:rPr lang="zh-CN" altLang="en-US" sz="1600" b="0" dirty="0">
                          <a:solidFill>
                            <a:schemeClr val="tx1"/>
                          </a:solidFill>
                          <a:latin typeface="黑体" panose="02010609060101010101" charset="-122"/>
                          <a:ea typeface="黑体" panose="02010609060101010101" charset="-122"/>
                          <a:cs typeface="黑体" panose="02010609060101010101" charset="-122"/>
                        </a:rPr>
                        <a:t>王新凯</a:t>
                      </a:r>
                      <a:r>
                        <a:rPr lang="en-US" altLang="zh-CN" sz="1600" b="0" dirty="0">
                          <a:solidFill>
                            <a:schemeClr val="tx1"/>
                          </a:solidFill>
                          <a:latin typeface="黑体" panose="02010609060101010101" charset="-122"/>
                          <a:ea typeface="黑体" panose="02010609060101010101" charset="-122"/>
                          <a:cs typeface="黑体" panose="02010609060101010101" charset="-122"/>
                        </a:rPr>
                        <a:t> 13721955335</a:t>
                      </a:r>
                      <a:endParaRPr lang="en-US" altLang="zh-CN" sz="1600" b="0" dirty="0">
                        <a:solidFill>
                          <a:schemeClr val="tx1"/>
                        </a:solidFill>
                        <a:latin typeface="黑体" panose="02010609060101010101" charset="-122"/>
                        <a:ea typeface="黑体" panose="02010609060101010101" charset="-122"/>
                        <a:cs typeface="黑体" panose="02010609060101010101" charset="-122"/>
                      </a:endParaRPr>
                    </a:p>
                  </a:txBody>
                  <a:tcPr anchor="ctr">
                    <a:lnL>
                      <a:noFill/>
                    </a:lnL>
                    <a:lnR>
                      <a:noFill/>
                    </a:lnR>
                    <a:lnT w="12700">
                      <a:solidFill>
                        <a:schemeClr val="accent3">
                          <a:lumMod val="75000"/>
                        </a:schemeClr>
                      </a:solidFill>
                      <a:prstDash val="solid"/>
                    </a:lnT>
                    <a:lnB w="12700">
                      <a:solidFill>
                        <a:schemeClr val="accent3">
                          <a:lumMod val="75000"/>
                        </a:schemeClr>
                      </a:solidFill>
                      <a:prstDash val="solid"/>
                    </a:lnB>
                    <a:lnTlToBr>
                      <a:noFill/>
                    </a:lnTlToBr>
                    <a:lnBlToTr>
                      <a:noFill/>
                    </a:lnBlToTr>
                    <a:noFill/>
                  </a:tcPr>
                </a:tc>
              </a:tr>
            </a:tbl>
          </a:graphicData>
        </a:graphic>
      </p:graphicFrame>
      <p:sp>
        <p:nvSpPr>
          <p:cNvPr id="2064" name="文本框 2"/>
          <p:cNvSpPr txBox="1"/>
          <p:nvPr/>
        </p:nvSpPr>
        <p:spPr>
          <a:xfrm>
            <a:off x="6680835" y="409575"/>
            <a:ext cx="1804670" cy="655320"/>
          </a:xfrm>
          <a:prstGeom prst="rect">
            <a:avLst/>
          </a:prstGeom>
          <a:noFill/>
          <a:ln w="9525">
            <a:noFill/>
          </a:ln>
        </p:spPr>
        <p:txBody>
          <a:bodyPr wrap="square" anchor="t" anchorCtr="0">
            <a:noAutofit/>
            <a:scene3d>
              <a:camera prst="orthographicFront"/>
              <a:lightRig rig="threePt" dir="t"/>
            </a:scene3d>
          </a:bodyPr>
          <a:lstStyle/>
          <a:p>
            <a:r>
              <a:rPr lang="zh-CN" altLang="en-US" sz="280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华文新魏" panose="02010800040101010101" charset="-122"/>
                <a:ea typeface="华文新魏" panose="02010800040101010101" charset="-122"/>
                <a:sym typeface="+mn-ea"/>
              </a:rPr>
              <a:t>工程机械</a:t>
            </a:r>
            <a:endParaRPr lang="zh-CN" altLang="en-US" sz="280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华文新魏" panose="02010800040101010101" charset="-122"/>
              <a:ea typeface="华文新魏" panose="02010800040101010101" charset="-122"/>
            </a:endParaRPr>
          </a:p>
        </p:txBody>
      </p:sp>
      <p:pic>
        <p:nvPicPr>
          <p:cNvPr id="4" name="图片 3" descr="路旁的建筑&#10;&#10;描述已自动生成"/>
          <p:cNvPicPr>
            <a:picLocks noChangeAspect="1"/>
          </p:cNvPicPr>
          <p:nvPr/>
        </p:nvPicPr>
        <p:blipFill>
          <a:blip r:embed="rId2"/>
          <a:srcRect l="11801" r="14175"/>
          <a:stretch>
            <a:fillRect/>
          </a:stretch>
        </p:blipFill>
        <p:spPr>
          <a:xfrm>
            <a:off x="251520" y="1268760"/>
            <a:ext cx="4176466" cy="2552702"/>
          </a:xfrm>
          <a:prstGeom prst="rect">
            <a:avLst/>
          </a:prstGeom>
        </p:spPr>
      </p:pic>
      <p:pic>
        <p:nvPicPr>
          <p:cNvPr id="12" name="图片 11" descr="图片包含 盒子, 男人, 街道, 游戏机&#10;&#10;描述已自动生成"/>
          <p:cNvPicPr>
            <a:picLocks noChangeAspect="1"/>
          </p:cNvPicPr>
          <p:nvPr/>
        </p:nvPicPr>
        <p:blipFill>
          <a:blip r:embed="rId3"/>
          <a:srcRect l="3797" t="2595" r="2532" b="3987"/>
          <a:stretch>
            <a:fillRect/>
          </a:stretch>
        </p:blipFill>
        <p:spPr>
          <a:xfrm>
            <a:off x="1007605" y="3819872"/>
            <a:ext cx="2664296" cy="2592288"/>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50000">
              <a:schemeClr val="accent3"/>
            </a:gs>
            <a:gs pos="0">
              <a:schemeClr val="accent3">
                <a:lumMod val="25000"/>
                <a:lumOff val="75000"/>
              </a:schemeClr>
            </a:gs>
            <a:gs pos="100000">
              <a:schemeClr val="accent3">
                <a:lumMod val="85000"/>
              </a:schemeClr>
            </a:gs>
          </a:gsLst>
          <a:lin ang="5400000" scaled="1"/>
        </a:gradFill>
        <a:effectLst/>
      </p:bgPr>
    </p:bg>
    <p:spTree>
      <p:nvGrpSpPr>
        <p:cNvPr id="1" name=""/>
        <p:cNvGrpSpPr/>
        <p:nvPr/>
      </p:nvGrpSpPr>
      <p:grpSpPr>
        <a:xfrm>
          <a:off x="0" y="0"/>
          <a:ext cx="0" cy="0"/>
          <a:chOff x="0" y="0"/>
          <a:chExt cx="0" cy="0"/>
        </a:xfrm>
      </p:grpSpPr>
      <p:graphicFrame>
        <p:nvGraphicFramePr>
          <p:cNvPr id="2" name="表格 1"/>
          <p:cNvGraphicFramePr/>
          <p:nvPr>
            <p:custDataLst>
              <p:tags r:id="rId1"/>
            </p:custDataLst>
          </p:nvPr>
        </p:nvGraphicFramePr>
        <p:xfrm>
          <a:off x="4700905" y="1003300"/>
          <a:ext cx="4047490" cy="5311775"/>
        </p:xfrm>
        <a:graphic>
          <a:graphicData uri="http://schemas.openxmlformats.org/drawingml/2006/table">
            <a:tbl>
              <a:tblPr firstRow="1" bandRow="1">
                <a:tableStyleId>{5C22544A-7EE6-4342-B048-85BDC9FD1C3A}</a:tableStyleId>
              </a:tblPr>
              <a:tblGrid>
                <a:gridCol w="326390"/>
                <a:gridCol w="3721100"/>
              </a:tblGrid>
              <a:tr h="419735">
                <a:tc gridSpan="2">
                  <a:txBody>
                    <a:bodyPr/>
                    <a:lstStyle/>
                    <a:p>
                      <a:pPr algn="ctr">
                        <a:buNone/>
                      </a:pPr>
                      <a:r>
                        <a:rPr lang="zh-CN" altLang="en-US" sz="2000" b="1" dirty="0">
                          <a:solidFill>
                            <a:schemeClr val="bg1"/>
                          </a:solidFill>
                          <a:latin typeface="黑体" panose="02010609060101010101" charset="-122"/>
                          <a:ea typeface="黑体" panose="02010609060101010101" charset="-122"/>
                        </a:rPr>
                        <a:t>山东骏玛道机械有限公司</a:t>
                      </a:r>
                      <a:endParaRPr lang="zh-CN" altLang="en-US" sz="2000" b="1" dirty="0">
                        <a:solidFill>
                          <a:schemeClr val="bg1"/>
                        </a:solidFill>
                        <a:latin typeface="黑体" panose="02010609060101010101" charset="-122"/>
                        <a:ea typeface="黑体" panose="02010609060101010101" charset="-122"/>
                      </a:endParaRPr>
                    </a:p>
                  </a:txBody>
                  <a:tcPr anchor="ctr">
                    <a:lnL w="12700" cmpd="sng">
                      <a:solidFill>
                        <a:schemeClr val="bg1"/>
                      </a:solidFill>
                      <a:prstDash val="solid"/>
                    </a:lnL>
                    <a:lnR w="12700" cmpd="sng">
                      <a:solidFill>
                        <a:schemeClr val="bg1"/>
                      </a:solidFill>
                      <a:prstDash val="solid"/>
                    </a:lnR>
                    <a:lnT w="12700" cmpd="sng">
                      <a:solidFill>
                        <a:schemeClr val="bg1"/>
                      </a:solidFill>
                      <a:prstDash val="solid"/>
                    </a:lnT>
                    <a:lnB w="12700" cmpd="sng">
                      <a:solidFill>
                        <a:schemeClr val="bg1"/>
                      </a:solidFill>
                      <a:prstDash val="solid"/>
                    </a:lnB>
                    <a:solidFill>
                      <a:srgbClr val="00B0F0"/>
                    </a:solidFill>
                  </a:tcPr>
                </a:tc>
                <a:tc hMerge="1">
                  <a:tcPr>
                    <a:lnR w="12700" cmpd="sng">
                      <a:solidFill>
                        <a:schemeClr val="bg1"/>
                      </a:solidFill>
                      <a:prstDash val="solid"/>
                    </a:lnR>
                    <a:lnT w="12700" cmpd="sng">
                      <a:solidFill>
                        <a:schemeClr val="bg1"/>
                      </a:solidFill>
                      <a:prstDash val="solid"/>
                    </a:lnT>
                    <a:lnB w="12700">
                      <a:solidFill>
                        <a:schemeClr val="bg1"/>
                      </a:solidFill>
                      <a:prstDash val="solid"/>
                    </a:lnB>
                  </a:tcPr>
                </a:tc>
              </a:tr>
              <a:tr h="3002280">
                <a:tc>
                  <a:txBody>
                    <a:bodyPr/>
                    <a:lstStyle/>
                    <a:p>
                      <a:pPr algn="ctr">
                        <a:buNone/>
                      </a:pPr>
                      <a:r>
                        <a:rPr lang="zh-CN" altLang="zh-CN" sz="1600" b="1" dirty="0">
                          <a:solidFill>
                            <a:schemeClr val="bg1"/>
                          </a:solidFill>
                          <a:latin typeface="黑体" panose="02010609060101010101" charset="-122"/>
                          <a:ea typeface="黑体" panose="02010609060101010101" charset="-122"/>
                        </a:rPr>
                        <a:t>企业简介</a:t>
                      </a:r>
                      <a:endParaRPr lang="zh-CN" altLang="zh-CN" sz="1600" b="1" dirty="0">
                        <a:solidFill>
                          <a:schemeClr val="bg1"/>
                        </a:solidFill>
                        <a:latin typeface="黑体" panose="02010609060101010101" charset="-122"/>
                        <a:ea typeface="黑体" panose="02010609060101010101" charset="-122"/>
                      </a:endParaRPr>
                    </a:p>
                  </a:txBody>
                  <a:tcPr anchor="ctr">
                    <a:lnR>
                      <a:noFill/>
                    </a:lnR>
                    <a:lnT w="12700" cmpd="sng">
                      <a:solidFill>
                        <a:schemeClr val="bg1"/>
                      </a:solidFill>
                      <a:prstDash val="solid"/>
                    </a:lnT>
                    <a:solidFill>
                      <a:srgbClr val="00B0F0"/>
                    </a:solidFill>
                  </a:tcPr>
                </a:tc>
                <a:tc>
                  <a:txBody>
                    <a:bodyPr/>
                    <a:lstStyle/>
                    <a:p>
                      <a:pPr algn="l">
                        <a:spcAft>
                          <a:spcPts val="300"/>
                        </a:spcAft>
                        <a:buNone/>
                      </a:pPr>
                      <a:r>
                        <a:rPr lang="en-US" altLang="zh-CN" sz="1600" b="0" dirty="0">
                          <a:solidFill>
                            <a:schemeClr val="tx1"/>
                          </a:solidFill>
                          <a:latin typeface="黑体" panose="02010609060101010101" charset="-122"/>
                          <a:ea typeface="黑体" panose="02010609060101010101" charset="-122"/>
                          <a:cs typeface="黑体" panose="02010609060101010101" charset="-122"/>
                        </a:rPr>
                        <a:t>  </a:t>
                      </a:r>
                      <a:r>
                        <a:rPr lang="zh-CN" altLang="en-US" sz="1600" b="0" dirty="0">
                          <a:solidFill>
                            <a:schemeClr val="tx1"/>
                          </a:solidFill>
                          <a:latin typeface="黑体" panose="02010609060101010101" charset="-122"/>
                          <a:ea typeface="黑体" panose="02010609060101010101" charset="-122"/>
                          <a:cs typeface="黑体" panose="02010609060101010101" charset="-122"/>
                        </a:rPr>
                        <a:t>专注从事大马力拖拉机研究，动力系统防高温、电液控提升、电控湿离合等技术处于行业前列</a:t>
                      </a:r>
                      <a:r>
                        <a:rPr lang="zh-CN" altLang="en-US" sz="1600" dirty="0">
                          <a:solidFill>
                            <a:schemeClr val="tx1"/>
                          </a:solidFill>
                          <a:latin typeface="黑体" panose="02010609060101010101" charset="-122"/>
                          <a:ea typeface="黑体" panose="02010609060101010101" charset="-122"/>
                          <a:cs typeface="黑体" panose="02010609060101010101" charset="-122"/>
                          <a:sym typeface="+mn-ea"/>
                        </a:rPr>
                        <a:t>。主要研究方向包括高效动力匹配技术、无级变速技术、传动系统可靠性与耐久性等</a:t>
                      </a:r>
                      <a:r>
                        <a:rPr lang="zh-CN" altLang="en-US" sz="1600" dirty="0">
                          <a:solidFill>
                            <a:schemeClr val="tx1"/>
                          </a:solidFill>
                          <a:latin typeface="黑体" panose="02010609060101010101" charset="-122"/>
                          <a:ea typeface="黑体" panose="02010609060101010101" charset="-122"/>
                          <a:cs typeface="黑体" panose="02010609060101010101" charset="-122"/>
                          <a:sym typeface="+mn-ea"/>
                        </a:rPr>
                        <a:t>，拥有各类专利</a:t>
                      </a:r>
                      <a:r>
                        <a:rPr lang="en-US" altLang="zh-CN" sz="1600" dirty="0">
                          <a:solidFill>
                            <a:schemeClr val="tx1"/>
                          </a:solidFill>
                          <a:latin typeface="黑体" panose="02010609060101010101" charset="-122"/>
                          <a:ea typeface="黑体" panose="02010609060101010101" charset="-122"/>
                          <a:cs typeface="黑体" panose="02010609060101010101" charset="-122"/>
                          <a:sym typeface="+mn-ea"/>
                        </a:rPr>
                        <a:t>40</a:t>
                      </a:r>
                      <a:r>
                        <a:rPr lang="zh-CN" altLang="en-US" sz="1600" dirty="0">
                          <a:solidFill>
                            <a:schemeClr val="tx1"/>
                          </a:solidFill>
                          <a:latin typeface="黑体" panose="02010609060101010101" charset="-122"/>
                          <a:ea typeface="黑体" panose="02010609060101010101" charset="-122"/>
                          <a:cs typeface="黑体" panose="02010609060101010101" charset="-122"/>
                          <a:sym typeface="+mn-ea"/>
                        </a:rPr>
                        <a:t>余项</a:t>
                      </a:r>
                      <a:r>
                        <a:rPr lang="zh-CN" altLang="en-US" sz="1600" dirty="0">
                          <a:solidFill>
                            <a:schemeClr val="tx1"/>
                          </a:solidFill>
                          <a:latin typeface="黑体" panose="02010609060101010101" charset="-122"/>
                          <a:ea typeface="黑体" panose="02010609060101010101" charset="-122"/>
                          <a:cs typeface="黑体" panose="02010609060101010101" charset="-122"/>
                          <a:sym typeface="+mn-ea"/>
                        </a:rPr>
                        <a:t>。</a:t>
                      </a:r>
                      <a:endParaRPr lang="zh-CN" altLang="en-US" sz="1600" b="0" dirty="0">
                        <a:solidFill>
                          <a:schemeClr val="tx1"/>
                        </a:solidFill>
                        <a:latin typeface="黑体" panose="02010609060101010101" charset="-122"/>
                        <a:ea typeface="黑体" panose="02010609060101010101" charset="-122"/>
                        <a:cs typeface="黑体" panose="02010609060101010101" charset="-122"/>
                        <a:sym typeface="+mn-ea"/>
                      </a:endParaRPr>
                    </a:p>
                    <a:p>
                      <a:pPr algn="ctr">
                        <a:spcAft>
                          <a:spcPts val="300"/>
                        </a:spcAft>
                        <a:buNone/>
                      </a:pPr>
                      <a:r>
                        <a:rPr lang="zh-CN" altLang="en-US" sz="1600" b="0" dirty="0">
                          <a:solidFill>
                            <a:schemeClr val="tx1"/>
                          </a:solidFill>
                          <a:latin typeface="黑体" panose="02010609060101010101" charset="-122"/>
                          <a:ea typeface="黑体" panose="02010609060101010101" charset="-122"/>
                          <a:cs typeface="黑体" panose="02010609060101010101" charset="-122"/>
                        </a:rPr>
                        <a:t>国家高新技术企业</a:t>
                      </a:r>
                      <a:endParaRPr lang="zh-CN" altLang="en-US" sz="1600" b="0" dirty="0">
                        <a:solidFill>
                          <a:schemeClr val="tx1"/>
                        </a:solidFill>
                        <a:latin typeface="黑体" panose="02010609060101010101" charset="-122"/>
                        <a:ea typeface="黑体" panose="02010609060101010101" charset="-122"/>
                        <a:cs typeface="黑体" panose="02010609060101010101" charset="-122"/>
                      </a:endParaRPr>
                    </a:p>
                    <a:p>
                      <a:pPr algn="ctr">
                        <a:spcAft>
                          <a:spcPts val="300"/>
                        </a:spcAft>
                        <a:buNone/>
                      </a:pPr>
                      <a:r>
                        <a:rPr lang="zh-CN" altLang="en-US" sz="1600" b="0" dirty="0">
                          <a:solidFill>
                            <a:schemeClr val="tx1"/>
                          </a:solidFill>
                          <a:latin typeface="黑体" panose="02010609060101010101" charset="-122"/>
                          <a:ea typeface="黑体" panose="02010609060101010101" charset="-122"/>
                          <a:cs typeface="黑体" panose="02010609060101010101" charset="-122"/>
                        </a:rPr>
                        <a:t>山东省</a:t>
                      </a:r>
                      <a:r>
                        <a:rPr lang="en-US" altLang="zh-CN" sz="1600" b="0" dirty="0">
                          <a:solidFill>
                            <a:schemeClr val="tx1"/>
                          </a:solidFill>
                          <a:latin typeface="黑体" panose="02010609060101010101" charset="-122"/>
                          <a:ea typeface="黑体" panose="02010609060101010101" charset="-122"/>
                          <a:cs typeface="黑体" panose="02010609060101010101" charset="-122"/>
                        </a:rPr>
                        <a:t>“</a:t>
                      </a:r>
                      <a:r>
                        <a:rPr lang="zh-CN" altLang="en-US" sz="1600" b="0" dirty="0">
                          <a:solidFill>
                            <a:schemeClr val="tx1"/>
                          </a:solidFill>
                          <a:latin typeface="黑体" panose="02010609060101010101" charset="-122"/>
                          <a:ea typeface="黑体" panose="02010609060101010101" charset="-122"/>
                          <a:cs typeface="黑体" panose="02010609060101010101" charset="-122"/>
                        </a:rPr>
                        <a:t>专精特新</a:t>
                      </a:r>
                      <a:r>
                        <a:rPr lang="en-US" altLang="zh-CN" sz="1600" b="0" dirty="0">
                          <a:solidFill>
                            <a:schemeClr val="tx1"/>
                          </a:solidFill>
                          <a:latin typeface="黑体" panose="02010609060101010101" charset="-122"/>
                          <a:ea typeface="黑体" panose="02010609060101010101" charset="-122"/>
                          <a:cs typeface="黑体" panose="02010609060101010101" charset="-122"/>
                        </a:rPr>
                        <a:t>”</a:t>
                      </a:r>
                      <a:r>
                        <a:rPr lang="zh-CN" altLang="en-US" sz="1600" b="0" dirty="0">
                          <a:solidFill>
                            <a:schemeClr val="tx1"/>
                          </a:solidFill>
                          <a:latin typeface="黑体" panose="02010609060101010101" charset="-122"/>
                          <a:ea typeface="黑体" panose="02010609060101010101" charset="-122"/>
                          <a:cs typeface="黑体" panose="02010609060101010101" charset="-122"/>
                        </a:rPr>
                        <a:t>中小企业</a:t>
                      </a:r>
                      <a:endParaRPr lang="zh-CN" altLang="en-US" sz="1600" b="0" dirty="0">
                        <a:solidFill>
                          <a:schemeClr val="tx1"/>
                        </a:solidFill>
                        <a:latin typeface="黑体" panose="02010609060101010101" charset="-122"/>
                        <a:ea typeface="黑体" panose="02010609060101010101" charset="-122"/>
                        <a:cs typeface="黑体" panose="02010609060101010101" charset="-122"/>
                      </a:endParaRPr>
                    </a:p>
                    <a:p>
                      <a:pPr algn="ctr">
                        <a:spcAft>
                          <a:spcPts val="300"/>
                        </a:spcAft>
                        <a:buNone/>
                      </a:pPr>
                      <a:r>
                        <a:rPr lang="zh-CN" altLang="en-US" sz="1600" b="0" dirty="0">
                          <a:solidFill>
                            <a:schemeClr val="tx1"/>
                          </a:solidFill>
                          <a:latin typeface="黑体" panose="02010609060101010101" charset="-122"/>
                          <a:ea typeface="黑体" panose="02010609060101010101" charset="-122"/>
                          <a:cs typeface="黑体" panose="02010609060101010101" charset="-122"/>
                        </a:rPr>
                        <a:t>山东省中小企业创新研发中心</a:t>
                      </a:r>
                      <a:endParaRPr lang="zh-CN" altLang="en-US" sz="1600" b="0" dirty="0">
                        <a:solidFill>
                          <a:schemeClr val="tx1"/>
                        </a:solidFill>
                        <a:latin typeface="黑体" panose="02010609060101010101" charset="-122"/>
                        <a:ea typeface="黑体" panose="02010609060101010101" charset="-122"/>
                        <a:cs typeface="黑体" panose="02010609060101010101" charset="-122"/>
                      </a:endParaRPr>
                    </a:p>
                    <a:p>
                      <a:pPr algn="ctr">
                        <a:spcAft>
                          <a:spcPts val="300"/>
                        </a:spcAft>
                        <a:buNone/>
                      </a:pPr>
                      <a:r>
                        <a:rPr lang="zh-CN" altLang="en-US" sz="1600" b="0" dirty="0">
                          <a:solidFill>
                            <a:schemeClr val="tx1"/>
                          </a:solidFill>
                          <a:latin typeface="黑体" panose="02010609060101010101" charset="-122"/>
                          <a:ea typeface="黑体" panose="02010609060101010101" charset="-122"/>
                          <a:cs typeface="黑体" panose="02010609060101010101" charset="-122"/>
                        </a:rPr>
                        <a:t>山东省创新型中小企业</a:t>
                      </a:r>
                      <a:endParaRPr lang="zh-CN" altLang="en-US" sz="1600" b="0" dirty="0">
                        <a:solidFill>
                          <a:schemeClr val="tx1"/>
                        </a:solidFill>
                        <a:latin typeface="黑体" panose="02010609060101010101" charset="-122"/>
                        <a:ea typeface="黑体" panose="02010609060101010101" charset="-122"/>
                        <a:cs typeface="黑体" panose="02010609060101010101" charset="-122"/>
                      </a:endParaRPr>
                    </a:p>
                    <a:p>
                      <a:pPr algn="ctr">
                        <a:spcAft>
                          <a:spcPts val="300"/>
                        </a:spcAft>
                        <a:buNone/>
                      </a:pPr>
                      <a:r>
                        <a:rPr lang="zh-CN" altLang="en-US" sz="1600" b="0" dirty="0">
                          <a:solidFill>
                            <a:schemeClr val="tx1"/>
                          </a:solidFill>
                          <a:latin typeface="黑体" panose="02010609060101010101" charset="-122"/>
                          <a:ea typeface="黑体" panose="02010609060101010101" charset="-122"/>
                          <a:cs typeface="黑体" panose="02010609060101010101" charset="-122"/>
                        </a:rPr>
                        <a:t>潍坊市一企一技术研发中心</a:t>
                      </a:r>
                      <a:endParaRPr lang="zh-CN" altLang="en-US" sz="1600" b="0" dirty="0">
                        <a:solidFill>
                          <a:schemeClr val="tx1"/>
                        </a:solidFill>
                        <a:latin typeface="黑体" panose="02010609060101010101" charset="-122"/>
                        <a:ea typeface="黑体" panose="02010609060101010101" charset="-122"/>
                        <a:cs typeface="黑体" panose="02010609060101010101" charset="-122"/>
                      </a:endParaRPr>
                    </a:p>
                  </a:txBody>
                  <a:tcPr anchor="ctr">
                    <a:lnL>
                      <a:noFill/>
                    </a:lnL>
                    <a:lnR>
                      <a:noFill/>
                    </a:lnR>
                    <a:lnT w="12700">
                      <a:solidFill>
                        <a:schemeClr val="bg1"/>
                      </a:solidFill>
                      <a:prstDash val="solid"/>
                    </a:lnT>
                    <a:lnB w="12700">
                      <a:solidFill>
                        <a:schemeClr val="accent3">
                          <a:lumMod val="75000"/>
                        </a:schemeClr>
                      </a:solidFill>
                      <a:prstDash val="solid"/>
                    </a:lnB>
                    <a:lnTlToBr>
                      <a:noFill/>
                    </a:lnTlToBr>
                    <a:lnBlToTr>
                      <a:noFill/>
                    </a:lnBlToTr>
                    <a:noFill/>
                  </a:tcPr>
                </a:tc>
              </a:tr>
              <a:tr h="1066800">
                <a:tc>
                  <a:txBody>
                    <a:bodyPr/>
                    <a:lstStyle/>
                    <a:p>
                      <a:pPr algn="ctr">
                        <a:buNone/>
                      </a:pPr>
                      <a:r>
                        <a:rPr lang="zh-CN" altLang="en-US" sz="1600" b="1">
                          <a:solidFill>
                            <a:schemeClr val="bg1"/>
                          </a:solidFill>
                          <a:latin typeface="黑体" panose="02010609060101010101" charset="-122"/>
                          <a:ea typeface="黑体" panose="02010609060101010101" charset="-122"/>
                        </a:rPr>
                        <a:t>技术需求</a:t>
                      </a:r>
                      <a:endParaRPr lang="zh-CN" altLang="en-US" sz="1600" b="1">
                        <a:solidFill>
                          <a:schemeClr val="bg1"/>
                        </a:solidFill>
                        <a:latin typeface="黑体" panose="02010609060101010101" charset="-122"/>
                        <a:ea typeface="黑体" panose="02010609060101010101" charset="-122"/>
                      </a:endParaRPr>
                    </a:p>
                  </a:txBody>
                  <a:tcPr anchor="ctr">
                    <a:lnR>
                      <a:noFill/>
                    </a:lnR>
                    <a:solidFill>
                      <a:srgbClr val="00B0F0"/>
                    </a:solidFill>
                  </a:tcPr>
                </a:tc>
                <a:tc>
                  <a:txBody>
                    <a:bodyPr/>
                    <a:lstStyle/>
                    <a:p>
                      <a:pPr algn="l">
                        <a:buNone/>
                      </a:pPr>
                      <a:r>
                        <a:rPr lang="en-US" altLang="zh-CN" sz="1600" b="0" dirty="0">
                          <a:solidFill>
                            <a:schemeClr val="tx1"/>
                          </a:solidFill>
                          <a:latin typeface="黑体" panose="02010609060101010101" charset="-122"/>
                          <a:ea typeface="黑体" panose="02010609060101010101" charset="-122"/>
                          <a:cs typeface="黑体" panose="02010609060101010101" charset="-122"/>
                        </a:rPr>
                        <a:t>  </a:t>
                      </a:r>
                      <a:r>
                        <a:rPr lang="zh-CN" altLang="en-US" sz="1600" b="0" dirty="0">
                          <a:solidFill>
                            <a:schemeClr val="tx1"/>
                          </a:solidFill>
                          <a:latin typeface="黑体" panose="02010609060101010101" charset="-122"/>
                          <a:ea typeface="黑体" panose="02010609060101010101" charset="-122"/>
                          <a:cs typeface="黑体" panose="02010609060101010101" charset="-122"/>
                        </a:rPr>
                        <a:t>轮式拖拉机动力换挡技术、液压机械复合无级传动（</a:t>
                      </a:r>
                      <a:r>
                        <a:rPr lang="en-US" altLang="zh-CN" sz="1600" b="0" dirty="0">
                          <a:solidFill>
                            <a:schemeClr val="tx1"/>
                          </a:solidFill>
                          <a:latin typeface="黑体" panose="02010609060101010101" charset="-122"/>
                          <a:ea typeface="黑体" panose="02010609060101010101" charset="-122"/>
                          <a:cs typeface="黑体" panose="02010609060101010101" charset="-122"/>
                        </a:rPr>
                        <a:t>HMT</a:t>
                      </a:r>
                      <a:r>
                        <a:rPr lang="zh-CN" altLang="en-US" sz="1600" b="0" dirty="0">
                          <a:solidFill>
                            <a:schemeClr val="tx1"/>
                          </a:solidFill>
                          <a:latin typeface="黑体" panose="02010609060101010101" charset="-122"/>
                          <a:ea typeface="黑体" panose="02010609060101010101" charset="-122"/>
                          <a:cs typeface="黑体" panose="02010609060101010101" charset="-122"/>
                        </a:rPr>
                        <a:t>）技术。</a:t>
                      </a:r>
                      <a:endParaRPr lang="zh-CN" altLang="en-US" sz="1600" b="0" dirty="0">
                        <a:solidFill>
                          <a:schemeClr val="tx1"/>
                        </a:solidFill>
                        <a:latin typeface="黑体" panose="02010609060101010101" charset="-122"/>
                        <a:ea typeface="黑体" panose="02010609060101010101" charset="-122"/>
                        <a:cs typeface="黑体" panose="02010609060101010101" charset="-122"/>
                      </a:endParaRPr>
                    </a:p>
                  </a:txBody>
                  <a:tcPr anchor="ctr">
                    <a:lnL>
                      <a:noFill/>
                    </a:lnL>
                    <a:lnR>
                      <a:noFill/>
                    </a:lnR>
                    <a:lnT w="12700">
                      <a:solidFill>
                        <a:schemeClr val="accent3">
                          <a:lumMod val="75000"/>
                        </a:schemeClr>
                      </a:solidFill>
                      <a:prstDash val="solid"/>
                    </a:lnT>
                    <a:lnB w="12700">
                      <a:solidFill>
                        <a:schemeClr val="accent3">
                          <a:lumMod val="75000"/>
                        </a:schemeClr>
                      </a:solidFill>
                      <a:prstDash val="solid"/>
                    </a:lnB>
                    <a:lnTlToBr>
                      <a:noFill/>
                    </a:lnTlToBr>
                    <a:lnBlToTr>
                      <a:noFill/>
                    </a:lnBlToTr>
                    <a:noFill/>
                  </a:tcPr>
                </a:tc>
              </a:tr>
              <a:tr h="822960">
                <a:tc>
                  <a:txBody>
                    <a:bodyPr/>
                    <a:p>
                      <a:pPr algn="ctr">
                        <a:buNone/>
                      </a:pPr>
                      <a:r>
                        <a:rPr lang="zh-CN" altLang="en-US" sz="1600" b="1">
                          <a:solidFill>
                            <a:schemeClr val="bg1"/>
                          </a:solidFill>
                          <a:latin typeface="黑体" panose="02010609060101010101" charset="-122"/>
                          <a:ea typeface="黑体" panose="02010609060101010101" charset="-122"/>
                        </a:rPr>
                        <a:t>联系人</a:t>
                      </a:r>
                      <a:endParaRPr lang="zh-CN" altLang="en-US" sz="1600" b="1">
                        <a:solidFill>
                          <a:schemeClr val="bg1"/>
                        </a:solidFill>
                        <a:latin typeface="黑体" panose="02010609060101010101" charset="-122"/>
                        <a:ea typeface="黑体" panose="02010609060101010101" charset="-122"/>
                      </a:endParaRPr>
                    </a:p>
                  </a:txBody>
                  <a:tcPr anchor="ctr">
                    <a:lnR>
                      <a:noFill/>
                    </a:lnR>
                    <a:solidFill>
                      <a:srgbClr val="00B0F0"/>
                    </a:solidFill>
                  </a:tcPr>
                </a:tc>
                <a:tc>
                  <a:txBody>
                    <a:bodyPr/>
                    <a:p>
                      <a:pPr algn="ctr">
                        <a:buNone/>
                      </a:pPr>
                      <a:r>
                        <a:rPr lang="zh-CN" altLang="en-US" sz="1600" b="0" dirty="0">
                          <a:solidFill>
                            <a:schemeClr val="tx1"/>
                          </a:solidFill>
                          <a:latin typeface="黑体" panose="02010609060101010101" charset="-122"/>
                          <a:ea typeface="黑体" panose="02010609060101010101" charset="-122"/>
                          <a:cs typeface="黑体" panose="02010609060101010101" charset="-122"/>
                        </a:rPr>
                        <a:t>张玉栋</a:t>
                      </a:r>
                      <a:r>
                        <a:rPr lang="en-US" altLang="zh-CN" sz="1600" b="0" dirty="0">
                          <a:solidFill>
                            <a:schemeClr val="tx1"/>
                          </a:solidFill>
                          <a:latin typeface="黑体" panose="02010609060101010101" charset="-122"/>
                          <a:ea typeface="黑体" panose="02010609060101010101" charset="-122"/>
                          <a:cs typeface="黑体" panose="02010609060101010101" charset="-122"/>
                        </a:rPr>
                        <a:t> 15863671118</a:t>
                      </a:r>
                      <a:endParaRPr lang="en-US" altLang="zh-CN" sz="1600" b="0" dirty="0">
                        <a:solidFill>
                          <a:schemeClr val="tx1"/>
                        </a:solidFill>
                        <a:latin typeface="黑体" panose="02010609060101010101" charset="-122"/>
                        <a:ea typeface="黑体" panose="02010609060101010101" charset="-122"/>
                        <a:cs typeface="黑体" panose="02010609060101010101" charset="-122"/>
                      </a:endParaRPr>
                    </a:p>
                  </a:txBody>
                  <a:tcPr anchor="ctr" anchorCtr="0">
                    <a:lnL>
                      <a:noFill/>
                    </a:lnL>
                    <a:lnR>
                      <a:noFill/>
                    </a:lnR>
                    <a:lnT w="12700">
                      <a:solidFill>
                        <a:schemeClr val="accent3">
                          <a:lumMod val="75000"/>
                        </a:schemeClr>
                      </a:solidFill>
                      <a:prstDash val="solid"/>
                    </a:lnT>
                    <a:lnB w="12700">
                      <a:solidFill>
                        <a:schemeClr val="accent3">
                          <a:lumMod val="75000"/>
                        </a:schemeClr>
                      </a:solidFill>
                      <a:prstDash val="solid"/>
                    </a:lnB>
                    <a:lnTlToBr>
                      <a:noFill/>
                    </a:lnTlToBr>
                    <a:lnBlToTr>
                      <a:noFill/>
                    </a:lnBlToTr>
                    <a:noFill/>
                  </a:tcPr>
                </a:tc>
              </a:tr>
            </a:tbl>
          </a:graphicData>
        </a:graphic>
      </p:graphicFrame>
      <p:sp>
        <p:nvSpPr>
          <p:cNvPr id="2064" name="文本框 2"/>
          <p:cNvSpPr txBox="1"/>
          <p:nvPr/>
        </p:nvSpPr>
        <p:spPr>
          <a:xfrm>
            <a:off x="6680835" y="409575"/>
            <a:ext cx="1804670" cy="655320"/>
          </a:xfrm>
          <a:prstGeom prst="rect">
            <a:avLst/>
          </a:prstGeom>
          <a:noFill/>
          <a:ln w="9525">
            <a:noFill/>
          </a:ln>
        </p:spPr>
        <p:txBody>
          <a:bodyPr wrap="square" anchor="t" anchorCtr="0">
            <a:noAutofit/>
            <a:scene3d>
              <a:camera prst="orthographicFront"/>
              <a:lightRig rig="threePt" dir="t"/>
            </a:scene3d>
          </a:bodyPr>
          <a:lstStyle/>
          <a:p>
            <a:r>
              <a:rPr lang="zh-CN" altLang="en-US" sz="280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华文新魏" panose="02010800040101010101" charset="-122"/>
                <a:ea typeface="华文新魏" panose="02010800040101010101" charset="-122"/>
                <a:sym typeface="+mn-ea"/>
              </a:rPr>
              <a:t>工程机械</a:t>
            </a:r>
            <a:endParaRPr lang="zh-CN" altLang="en-US" sz="280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华文新魏" panose="02010800040101010101" charset="-122"/>
              <a:ea typeface="华文新魏" panose="02010800040101010101" charset="-122"/>
            </a:endParaRPr>
          </a:p>
        </p:txBody>
      </p:sp>
      <p:pic>
        <p:nvPicPr>
          <p:cNvPr id="4" name="图片 3" descr="街道上的风景&#10;&#10;描述已自动生成"/>
          <p:cNvPicPr>
            <a:picLocks noChangeAspect="1"/>
          </p:cNvPicPr>
          <p:nvPr/>
        </p:nvPicPr>
        <p:blipFill>
          <a:blip r:embed="rId2"/>
          <a:srcRect t="10271"/>
          <a:stretch>
            <a:fillRect/>
          </a:stretch>
        </p:blipFill>
        <p:spPr>
          <a:xfrm>
            <a:off x="260557" y="1274801"/>
            <a:ext cx="4095420" cy="2449852"/>
          </a:xfrm>
          <a:prstGeom prst="rect">
            <a:avLst/>
          </a:prstGeom>
        </p:spPr>
      </p:pic>
      <p:pic>
        <p:nvPicPr>
          <p:cNvPr id="6" name="图片 5" descr="拖拉机在卡车上&#10;&#10;中度可信度描述已自动生成"/>
          <p:cNvPicPr>
            <a:picLocks noChangeAspect="1"/>
          </p:cNvPicPr>
          <p:nvPr/>
        </p:nvPicPr>
        <p:blipFill>
          <a:blip r:embed="rId3"/>
          <a:stretch>
            <a:fillRect/>
          </a:stretch>
        </p:blipFill>
        <p:spPr>
          <a:xfrm>
            <a:off x="362348" y="3501008"/>
            <a:ext cx="3960440" cy="2970330"/>
          </a:xfrm>
          <a:prstGeom prst="rect">
            <a:avLst/>
          </a:prstGeom>
        </p:spPr>
      </p:pic>
    </p:spTree>
  </p:cSld>
  <p:clrMapOvr>
    <a:masterClrMapping/>
  </p:clrMapOvr>
</p:sld>
</file>

<file path=ppt/tags/tag1.xml><?xml version="1.0" encoding="utf-8"?>
<p:tagLst xmlns:p="http://schemas.openxmlformats.org/presentationml/2006/main">
  <p:tag name="TABLE_ENDDRAG_ORIGIN_RECT" val="294*388"/>
  <p:tag name="TABLE_ENDDRAG_RECT" val="36*99*294*388"/>
</p:tagLst>
</file>

<file path=ppt/tags/tag10.xml><?xml version="1.0" encoding="utf-8"?>
<p:tagLst xmlns:p="http://schemas.openxmlformats.org/presentationml/2006/main">
  <p:tag name="TABLE_ENDDRAG_ORIGIN_RECT" val="311*361"/>
  <p:tag name="TABLE_ENDDRAG_RECT" val="36*96*311*361"/>
</p:tagLst>
</file>

<file path=ppt/tags/tag11.xml><?xml version="1.0" encoding="utf-8"?>
<p:tagLst xmlns:p="http://schemas.openxmlformats.org/presentationml/2006/main">
  <p:tag name="TABLE_ENDDRAG_ORIGIN_RECT" val="592*348"/>
  <p:tag name="TABLE_ENDDRAG_RECT" val="65*105*592*348"/>
</p:tagLst>
</file>

<file path=ppt/tags/tag12.xml><?xml version="1.0" encoding="utf-8"?>
<p:tagLst xmlns:p="http://schemas.openxmlformats.org/presentationml/2006/main">
  <p:tag name="TABLE_ENDDRAG_ORIGIN_RECT" val="592*348"/>
  <p:tag name="TABLE_ENDDRAG_RECT" val="65*105*592*348"/>
</p:tagLst>
</file>

<file path=ppt/tags/tag13.xml><?xml version="1.0" encoding="utf-8"?>
<p:tagLst xmlns:p="http://schemas.openxmlformats.org/presentationml/2006/main">
  <p:tag name="TABLE_ENDDRAG_ORIGIN_RECT" val="324*415"/>
  <p:tag name="TABLE_ENDDRAG_RECT" val="370*83*324*415"/>
</p:tagLst>
</file>

<file path=ppt/tags/tag14.xml><?xml version="1.0" encoding="utf-8"?>
<p:tagLst xmlns:p="http://schemas.openxmlformats.org/presentationml/2006/main">
  <p:tag name="TABLE_ENDDRAG_ORIGIN_RECT" val="324*415"/>
  <p:tag name="TABLE_ENDDRAG_RECT" val="370*83*324*415"/>
</p:tagLst>
</file>

<file path=ppt/tags/tag15.xml><?xml version="1.0" encoding="utf-8"?>
<p:tagLst xmlns:p="http://schemas.openxmlformats.org/presentationml/2006/main">
  <p:tag name="TABLE_ENDDRAG_ORIGIN_RECT" val="592*348"/>
  <p:tag name="TABLE_ENDDRAG_RECT" val="65*105*592*348"/>
</p:tagLst>
</file>

<file path=ppt/tags/tag16.xml><?xml version="1.0" encoding="utf-8"?>
<p:tagLst xmlns:p="http://schemas.openxmlformats.org/presentationml/2006/main">
  <p:tag name="TABLE_ENDDRAG_ORIGIN_RECT" val="323*403"/>
  <p:tag name="TABLE_ENDDRAG_RECT" val="371*87*323*403"/>
</p:tagLst>
</file>

<file path=ppt/tags/tag17.xml><?xml version="1.0" encoding="utf-8"?>
<p:tagLst xmlns:p="http://schemas.openxmlformats.org/presentationml/2006/main">
  <p:tag name="TABLE_ENDDRAG_ORIGIN_RECT" val="324*415"/>
  <p:tag name="TABLE_ENDDRAG_RECT" val="370*83*324*415"/>
</p:tagLst>
</file>

<file path=ppt/tags/tag18.xml><?xml version="1.0" encoding="utf-8"?>
<p:tagLst xmlns:p="http://schemas.openxmlformats.org/presentationml/2006/main">
  <p:tag name="TABLE_ENDDRAG_ORIGIN_RECT" val="324*415"/>
  <p:tag name="TABLE_ENDDRAG_RECT" val="370*83*324*415"/>
</p:tagLst>
</file>

<file path=ppt/tags/tag19.xml><?xml version="1.0" encoding="utf-8"?>
<p:tagLst xmlns:p="http://schemas.openxmlformats.org/presentationml/2006/main">
  <p:tag name="TABLE_ENDDRAG_ORIGIN_RECT" val="324*415"/>
  <p:tag name="TABLE_ENDDRAG_RECT" val="370*83*324*415"/>
</p:tagLst>
</file>

<file path=ppt/tags/tag2.xml><?xml version="1.0" encoding="utf-8"?>
<p:tagLst xmlns:p="http://schemas.openxmlformats.org/presentationml/2006/main">
  <p:tag name="TABLE_ENDDRAG_ORIGIN_RECT" val="302*404"/>
  <p:tag name="TABLE_ENDDRAG_RECT" val="32*99*302*404"/>
</p:tagLst>
</file>

<file path=ppt/tags/tag20.xml><?xml version="1.0" encoding="utf-8"?>
<p:tagLst xmlns:p="http://schemas.openxmlformats.org/presentationml/2006/main">
  <p:tag name="TABLE_ENDDRAG_ORIGIN_RECT" val="324*415"/>
  <p:tag name="TABLE_ENDDRAG_RECT" val="370*83*324*415"/>
</p:tagLst>
</file>

<file path=ppt/tags/tag21.xml><?xml version="1.0" encoding="utf-8"?>
<p:tagLst xmlns:p="http://schemas.openxmlformats.org/presentationml/2006/main">
  <p:tag name="TABLE_ENDDRAG_ORIGIN_RECT" val="324*415"/>
  <p:tag name="TABLE_ENDDRAG_RECT" val="370*83*324*415"/>
</p:tagLst>
</file>

<file path=ppt/tags/tag3.xml><?xml version="1.0" encoding="utf-8"?>
<p:tagLst xmlns:p="http://schemas.openxmlformats.org/presentationml/2006/main">
  <p:tag name="TABLE_ENDDRAG_ORIGIN_RECT" val="308*410"/>
  <p:tag name="TABLE_ENDDRAG_RECT" val="32*98*308*410"/>
</p:tagLst>
</file>

<file path=ppt/tags/tag4.xml><?xml version="1.0" encoding="utf-8"?>
<p:tagLst xmlns:p="http://schemas.openxmlformats.org/presentationml/2006/main">
  <p:tag name="TABLE_ENDDRAG_ORIGIN_RECT" val="324*398"/>
  <p:tag name="TABLE_ENDDRAG_RECT" val="31*100*324*398"/>
</p:tagLst>
</file>

<file path=ppt/tags/tag5.xml><?xml version="1.0" encoding="utf-8"?>
<p:tagLst xmlns:p="http://schemas.openxmlformats.org/presentationml/2006/main">
  <p:tag name="KSO_WM_BEAUTIFY_FLAG" val=""/>
</p:tagLst>
</file>

<file path=ppt/tags/tag6.xml><?xml version="1.0" encoding="utf-8"?>
<p:tagLst xmlns:p="http://schemas.openxmlformats.org/presentationml/2006/main">
  <p:tag name="TABLE_ENDDRAG_ORIGIN_RECT" val="324*415"/>
  <p:tag name="TABLE_ENDDRAG_RECT" val="370*83*324*415"/>
</p:tagLst>
</file>

<file path=ppt/tags/tag7.xml><?xml version="1.0" encoding="utf-8"?>
<p:tagLst xmlns:p="http://schemas.openxmlformats.org/presentationml/2006/main">
  <p:tag name="TABLE_ENDDRAG_ORIGIN_RECT" val="316*414"/>
  <p:tag name="TABLE_ENDDRAG_RECT" val="372*99*316*414"/>
</p:tagLst>
</file>

<file path=ppt/tags/tag8.xml><?xml version="1.0" encoding="utf-8"?>
<p:tagLst xmlns:p="http://schemas.openxmlformats.org/presentationml/2006/main">
  <p:tag name="TABLE_ENDDRAG_ORIGIN_RECT" val="314*405"/>
  <p:tag name="TABLE_ENDDRAG_RECT" val="369*99*314*405"/>
</p:tagLst>
</file>

<file path=ppt/tags/tag9.xml><?xml version="1.0" encoding="utf-8"?>
<p:tagLst xmlns:p="http://schemas.openxmlformats.org/presentationml/2006/main">
  <p:tag name="TABLE_ENDDRAG_ORIGIN_RECT" val="318*406"/>
  <p:tag name="TABLE_ENDDRAG_RECT" val="370*93*318*406"/>
</p:tagLst>
</file>

<file path=ppt/theme/theme1.xml><?xml version="1.0" encoding="utf-8"?>
<a:theme xmlns:a="http://schemas.openxmlformats.org/drawingml/2006/main" name="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4491</Words>
  <Application>WPS 演示</Application>
  <PresentationFormat>全屏显示(4:3)</PresentationFormat>
  <Paragraphs>449</Paragraphs>
  <Slides>22</Slides>
  <Notes>0</Notes>
  <HiddenSlides>0</HiddenSlides>
  <MMClips>0</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22</vt:i4>
      </vt:variant>
    </vt:vector>
  </HeadingPairs>
  <TitlesOfParts>
    <vt:vector size="36" baseType="lpstr">
      <vt:lpstr>Arial</vt:lpstr>
      <vt:lpstr>宋体</vt:lpstr>
      <vt:lpstr>Wingdings</vt:lpstr>
      <vt:lpstr>文星标宋</vt:lpstr>
      <vt:lpstr>华文楷体</vt:lpstr>
      <vt:lpstr>华文新魏</vt:lpstr>
      <vt:lpstr>Times New Roman</vt:lpstr>
      <vt:lpstr>黑体</vt:lpstr>
      <vt:lpstr>仿宋_GB2312</vt:lpstr>
      <vt:lpstr>微软雅黑</vt:lpstr>
      <vt:lpstr>汉仪魏碑简</vt:lpstr>
      <vt:lpstr>Arial Unicode MS</vt:lpstr>
      <vt:lpstr>Calibri</vt:lpstr>
      <vt:lpstr>默认设计模板</vt:lpstr>
      <vt:lpstr>青州市重点企业技术需求</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Administrator</dc:creator>
  <cp:lastModifiedBy>毅</cp:lastModifiedBy>
  <cp:revision>135</cp:revision>
  <dcterms:created xsi:type="dcterms:W3CDTF">2025-07-23T00:59:00Z</dcterms:created>
  <dcterms:modified xsi:type="dcterms:W3CDTF">2026-05-14T02:54:56Z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2052-12.1.0.25865</vt:lpwstr>
  </property>
  <property fmtid="{D5CDD505-2E9C-101B-9397-08002B2CF9AE}" pid="3" name="ICV">
    <vt:lpwstr>F0276FB1F42E4648BAC47FC05EB88EA4_13</vt:lpwstr>
  </property>
</Properties>
</file>